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notesSlides/notesSlide8.xml" ContentType="application/vnd.openxmlformats-officedocument.presentationml.notesSlide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tags/tag15.xml" ContentType="application/vnd.openxmlformats-officedocument.presentationml.tags+xml"/>
  <Override PartName="/ppt/notesSlides/notesSlide10.xml" ContentType="application/vnd.openxmlformats-officedocument.presentationml.notesSlide+xml"/>
  <Override PartName="/ppt/tags/tag16.xml" ContentType="application/vnd.openxmlformats-officedocument.presentationml.tags+xml"/>
  <Override PartName="/ppt/notesSlides/notesSlide11.xml" ContentType="application/vnd.openxmlformats-officedocument.presentationml.notesSlide+xml"/>
  <Override PartName="/ppt/tags/tag17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71" r:id="rId3"/>
    <p:sldId id="267" r:id="rId4"/>
    <p:sldId id="286" r:id="rId5"/>
    <p:sldId id="287" r:id="rId6"/>
    <p:sldId id="285" r:id="rId7"/>
    <p:sldId id="270" r:id="rId8"/>
    <p:sldId id="258" r:id="rId9"/>
    <p:sldId id="277" r:id="rId10"/>
    <p:sldId id="269" r:id="rId11"/>
    <p:sldId id="278" r:id="rId12"/>
    <p:sldId id="279" r:id="rId13"/>
    <p:sldId id="280" r:id="rId14"/>
    <p:sldId id="261" r:id="rId15"/>
    <p:sldId id="262" r:id="rId16"/>
    <p:sldId id="273" r:id="rId17"/>
    <p:sldId id="281" r:id="rId18"/>
    <p:sldId id="282" r:id="rId19"/>
    <p:sldId id="283" r:id="rId20"/>
    <p:sldId id="284" r:id="rId21"/>
    <p:sldId id="265" r:id="rId22"/>
    <p:sldId id="266" r:id="rId23"/>
    <p:sldId id="275" r:id="rId24"/>
    <p:sldId id="276" r:id="rId25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702" y="-24"/>
      </p:cViewPr>
      <p:guideLst>
        <p:guide orient="horz" pos="757"/>
        <p:guide orient="horz" pos="3965"/>
        <p:guide orient="horz" pos="672"/>
        <p:guide orient="horz" pos="936"/>
        <p:guide pos="5476"/>
        <p:guide pos="2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  <a:cs typeface="Arial"/>
                <a:sym typeface="Arial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  <a:cs typeface="Arial"/>
                <a:sym typeface="Arial"/>
              </a:defRPr>
            </a:lvl1pPr>
          </a:lstStyle>
          <a:p>
            <a:fld id="{07E8A8BD-8DE6-40BD-AACB-92D8F439E780}" type="datetimeFigureOut">
              <a:rPr lang="en-GB" smtClean="0"/>
              <a:pPr/>
              <a:t>07/06/2017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  <a:cs typeface="Arial"/>
                <a:sym typeface="Arial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  <a:cs typeface="Arial"/>
                <a:sym typeface="Arial"/>
              </a:defRPr>
            </a:lvl1pPr>
          </a:lstStyle>
          <a:p>
            <a:fld id="{54E64FBB-A8CE-4B20-BBDD-587C79282F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587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  <a:sym typeface="Arial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  <a:sym typeface="Arial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  <a:sym typeface="Arial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  <a:sym typeface="Arial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  <a:sym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12170-B4D9-4504-9406-AC0F9EF8E6E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428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EA98B-8E54-4CD0-82BB-B61F2ACC55F5}" type="slidenum">
              <a:rPr lang="en-GB" smtClean="0">
                <a:solidFill>
                  <a:prstClr val="black"/>
                </a:solidFill>
              </a:rPr>
              <a:pPr/>
              <a:t>19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29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EA98B-8E54-4CD0-82BB-B61F2ACC55F5}" type="slidenum">
              <a:rPr lang="en-GB" smtClean="0">
                <a:solidFill>
                  <a:prstClr val="black"/>
                </a:solidFill>
              </a:rPr>
              <a:pPr/>
              <a:t>21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33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EA98B-8E54-4CD0-82BB-B61F2ACC55F5}" type="slidenum">
              <a:rPr lang="en-GB" smtClean="0">
                <a:solidFill>
                  <a:prstClr val="black"/>
                </a:solidFill>
              </a:rPr>
              <a:pPr/>
              <a:t>22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29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12170-B4D9-4504-9406-AC0F9EF8E6EC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840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EA98B-8E54-4CD0-82BB-B61F2ACC55F5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33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EA98B-8E54-4CD0-82BB-B61F2ACC55F5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29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EA98B-8E54-4CD0-82BB-B61F2ACC55F5}" type="slidenum">
              <a:rPr lang="en-GB" smtClean="0">
                <a:solidFill>
                  <a:prstClr val="black"/>
                </a:solidFill>
              </a:rPr>
              <a:pPr/>
              <a:t>14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33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EA98B-8E54-4CD0-82BB-B61F2ACC55F5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29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EA98B-8E54-4CD0-82BB-B61F2ACC55F5}" type="slidenum">
              <a:rPr lang="en-GB" smtClean="0">
                <a:solidFill>
                  <a:prstClr val="black"/>
                </a:solidFill>
              </a:rPr>
              <a:pPr/>
              <a:t>16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29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EA98B-8E54-4CD0-82BB-B61F2ACC55F5}" type="slidenum">
              <a:rPr lang="en-GB" smtClean="0">
                <a:solidFill>
                  <a:prstClr val="black"/>
                </a:solidFill>
              </a:rPr>
              <a:pPr/>
              <a:t>17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33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EA98B-8E54-4CD0-82BB-B61F2ACC55F5}" type="slidenum">
              <a:rPr lang="en-GB" smtClean="0">
                <a:solidFill>
                  <a:prstClr val="black"/>
                </a:solidFill>
              </a:rPr>
              <a:pPr/>
              <a:t>18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2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4691501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462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1738"/>
            <a:ext cx="8229600" cy="49244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  <a:sym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  <a:sym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0277802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  <a:sym typeface="Arial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  <a:sym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8528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ectionTitle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2889707" y="2934396"/>
            <a:ext cx="5815885" cy="1007181"/>
          </a:xfr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ffectLst/>
        </p:spPr>
        <p:txBody>
          <a:bodyPr vert="horz" wrap="square" lIns="144000" tIns="72000" rIns="0" bIns="72000" numCol="1" anchor="t" anchorCtr="0" compatLnSpc="1">
            <a:prstTxWarp prst="textNoShape">
              <a:avLst/>
            </a:prstTxWarp>
            <a:spAutoFit/>
          </a:bodyPr>
          <a:lstStyle>
            <a:lvl1pPr marL="0" indent="0" algn="l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800" kern="0" baseline="0" dirty="0" smtClean="0">
                <a:solidFill>
                  <a:schemeClr val="tx2"/>
                </a:solidFill>
                <a:latin typeface="Arial"/>
                <a:ea typeface="+mj-ea"/>
                <a:sym typeface="Arial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800" kern="0" baseline="0" dirty="0" smtClean="0">
                <a:solidFill>
                  <a:schemeClr val="accent1"/>
                </a:solidFill>
                <a:latin typeface="Arial"/>
                <a:ea typeface="+mj-ea"/>
                <a:sym typeface="Arial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800">
                <a:latin typeface="+mj-lt"/>
                <a:ea typeface="+mj-ea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800">
                <a:latin typeface="+mj-lt"/>
                <a:ea typeface="+mj-ea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800">
                <a:latin typeface="+mj-lt"/>
                <a:ea typeface="+mj-ea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800">
                <a:latin typeface="+mj-lt"/>
                <a:ea typeface="+mj-ea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800">
                <a:latin typeface="+mj-lt"/>
                <a:ea typeface="+mj-ea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800">
                <a:latin typeface="+mj-lt"/>
                <a:ea typeface="+mj-ea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2800">
                <a:latin typeface="+mj-lt"/>
                <a:ea typeface="+mj-ea"/>
              </a:defRPr>
            </a:lvl9pPr>
          </a:lstStyle>
          <a:p>
            <a:pPr lvl="0"/>
            <a:r>
              <a:rPr dirty="0" smtClean="0"/>
              <a:t>Click to add section title</a:t>
            </a:r>
          </a:p>
          <a:p>
            <a:pPr lvl="1"/>
            <a:r>
              <a:rPr noProof="0" dirty="0" smtClean="0"/>
              <a:t>Click to add section subtitle</a:t>
            </a:r>
          </a:p>
        </p:txBody>
      </p:sp>
      <p:sp>
        <p:nvSpPr>
          <p:cNvPr id="7" name="SectionNumber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435473" y="2934396"/>
            <a:ext cx="2306837" cy="1007181"/>
          </a:xfrm>
        </p:spPr>
        <p:txBody>
          <a:bodyPr lIns="0" tIns="72000" rIns="0" bIns="72000"/>
          <a:lstStyle>
            <a:lvl1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1" kern="0" baseline="0">
                <a:solidFill>
                  <a:schemeClr val="tx2"/>
                </a:solidFill>
                <a:latin typeface="Arial"/>
                <a:ea typeface="+mj-ea"/>
                <a:sym typeface="Arial"/>
              </a:defRPr>
            </a:lvl1pPr>
            <a:lvl2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2pPr>
            <a:lvl3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3pPr>
            <a:lvl4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4pPr>
            <a:lvl5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5pPr>
            <a:lvl6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6pPr>
            <a:lvl7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7pPr>
            <a:lvl8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8pPr>
            <a:lvl9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9pPr>
          </a:lstStyle>
          <a:p>
            <a:pPr lvl="0"/>
            <a:r>
              <a:rPr dirty="0" smtClean="0"/>
              <a:t>Section #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529706" y="6356350"/>
            <a:ext cx="157094" cy="36512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r"/>
            <a:fld id="{B6F15528-21DE-4FAA-801E-634DDDAF4B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lang="en-GB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37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5511275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1738"/>
            <a:ext cx="8229600" cy="5092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8529706" y="6356350"/>
            <a:ext cx="157094" cy="365125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r"/>
            <a:fld id="{B6F15528-21DE-4FAA-801E-634DDDAF4B2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lang="en-GB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61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5.bin"/><Relationship Id="rId10" Type="http://schemas.openxmlformats.org/officeDocument/2006/relationships/image" Target="../media/image6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9.bin"/><Relationship Id="rId4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2.bin"/><Relationship Id="rId4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4.bin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5.bin"/><Relationship Id="rId4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4528251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04900" y="2008525"/>
            <a:ext cx="6934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Upgrade and </a:t>
            </a:r>
            <a:r>
              <a:rPr lang="en-GB" sz="3200" b="1" dirty="0" smtClean="0"/>
              <a:t>consolidation </a:t>
            </a:r>
            <a:r>
              <a:rPr lang="en-GB" sz="3200" b="1" dirty="0"/>
              <a:t>of </a:t>
            </a:r>
            <a:r>
              <a:rPr lang="en-GB" sz="3200" b="1" dirty="0" smtClean="0"/>
              <a:t>post</a:t>
            </a:r>
            <a:r>
              <a:rPr lang="en-GB" sz="3200" b="1" dirty="0" smtClean="0">
                <a:latin typeface="Arial"/>
                <a:cs typeface="Arial"/>
              </a:rPr>
              <a:t>‑</a:t>
            </a:r>
            <a:r>
              <a:rPr lang="en-GB" sz="3200" b="1" dirty="0" smtClean="0"/>
              <a:t>trade infrastructure </a:t>
            </a:r>
            <a:r>
              <a:rPr lang="en-GB" sz="3200" b="1" dirty="0"/>
              <a:t>in </a:t>
            </a:r>
            <a:r>
              <a:rPr lang="en-GB" sz="3200" b="1" dirty="0" smtClean="0"/>
              <a:t>Ukraine</a:t>
            </a:r>
          </a:p>
          <a:p>
            <a:pPr algn="ctr"/>
            <a:r>
              <a:rPr lang="en-GB" sz="3200" dirty="0" smtClean="0"/>
              <a:t>Implementation plan</a:t>
            </a:r>
            <a:br>
              <a:rPr lang="en-GB" sz="3200" dirty="0" smtClean="0"/>
            </a:br>
            <a:r>
              <a:rPr lang="en-GB" sz="1400" dirty="0" smtClean="0"/>
              <a:t>(jointly </a:t>
            </a:r>
            <a:r>
              <a:rPr lang="en-US" sz="1400" dirty="0" smtClean="0"/>
              <a:t>developed </a:t>
            </a:r>
            <a:r>
              <a:rPr lang="en-US" sz="1400" dirty="0"/>
              <a:t>by </a:t>
            </a:r>
            <a:r>
              <a:rPr lang="en-US" sz="1400" dirty="0" smtClean="0"/>
              <a:t>NSSMC, NDU, NBU and the Settlement Center </a:t>
            </a:r>
            <a:br>
              <a:rPr lang="en-US" sz="1400" dirty="0" smtClean="0"/>
            </a:br>
            <a:r>
              <a:rPr lang="en-US" sz="1400" dirty="0" smtClean="0"/>
              <a:t>with </a:t>
            </a:r>
            <a:r>
              <a:rPr lang="en-US" sz="1400" dirty="0"/>
              <a:t>consultation from EBRD and </a:t>
            </a:r>
            <a:r>
              <a:rPr lang="en-US" sz="1400" dirty="0" smtClean="0"/>
              <a:t>Oliver Wyman)</a:t>
            </a:r>
            <a:endParaRPr lang="en-GB" sz="3200" dirty="0" smtClean="0"/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Stakeholder Workshop #3</a:t>
            </a:r>
          </a:p>
          <a:p>
            <a:pPr algn="ctr"/>
            <a:r>
              <a:rPr lang="en-GB" sz="3200" dirty="0" smtClean="0"/>
              <a:t>31 May 2017</a:t>
            </a:r>
            <a:endParaRPr lang="en-GB" sz="3200" dirty="0"/>
          </a:p>
        </p:txBody>
      </p:sp>
      <p:pic>
        <p:nvPicPr>
          <p:cNvPr id="5" name="Picture 2" descr="http://n-auditor.com.ua/media/k2/items/cache/c87e82de0a8f0fd0f976b35b9e3684dc_XL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00" y="304800"/>
            <a:ext cx="856577" cy="85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aecsd.org/upload/iblock/a4b/logo_ndu_en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725" y="401189"/>
            <a:ext cx="1399089" cy="659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662" y="363357"/>
            <a:ext cx="934181" cy="734791"/>
          </a:xfrm>
          <a:prstGeom prst="rect">
            <a:avLst/>
          </a:prstGeom>
        </p:spPr>
      </p:pic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6611692" y="467975"/>
            <a:ext cx="1960284" cy="525554"/>
            <a:chOff x="4772126" y="4511430"/>
            <a:chExt cx="1323060" cy="322467"/>
          </a:xfrm>
        </p:grpSpPr>
        <p:sp>
          <p:nvSpPr>
            <p:cNvPr id="12" name="Rectangle 11"/>
            <p:cNvSpPr/>
            <p:nvPr/>
          </p:nvSpPr>
          <p:spPr>
            <a:xfrm>
              <a:off x="4772126" y="4511430"/>
              <a:ext cx="1323060" cy="322467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dirty="0" smtClean="0">
                <a:solidFill>
                  <a:srgbClr val="000000"/>
                </a:solidFill>
              </a:endParaRPr>
            </a:p>
          </p:txBody>
        </p:sp>
        <p:pic>
          <p:nvPicPr>
            <p:cNvPr id="13" name="Picture 2" descr="logo.png"/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2126" y="4511430"/>
              <a:ext cx="1323060" cy="322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" name="DTP_CompanyLogo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487" y="6139827"/>
            <a:ext cx="1690489" cy="141950"/>
          </a:xfrm>
          <a:prstGeom prst="rect">
            <a:avLst/>
          </a:prstGeom>
        </p:spPr>
      </p:pic>
      <p:pic>
        <p:nvPicPr>
          <p:cNvPr id="15" name="Picture 2" descr="Image result for european bank for reconstruction logo"/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" t="-3281" r="-1" b="-487"/>
          <a:stretch/>
        </p:blipFill>
        <p:spPr bwMode="auto">
          <a:xfrm>
            <a:off x="503300" y="5715000"/>
            <a:ext cx="1039748" cy="56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21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889707" y="2934396"/>
            <a:ext cx="5815885" cy="576293"/>
          </a:xfrm>
        </p:spPr>
        <p:txBody>
          <a:bodyPr/>
          <a:lstStyle/>
          <a:p>
            <a:r>
              <a:rPr lang="en-GB" dirty="0" smtClean="0"/>
              <a:t>Detailed work block plans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048000" y="3683669"/>
            <a:ext cx="4999940" cy="3046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US" sz="1400" b="1" kern="0" dirty="0" smtClean="0">
                <a:solidFill>
                  <a:schemeClr val="bg1">
                    <a:lumMod val="75000"/>
                  </a:schemeClr>
                </a:solidFill>
              </a:rPr>
              <a:t>Updated in May 2017, based on feedback from work block leads</a:t>
            </a:r>
          </a:p>
        </p:txBody>
      </p:sp>
    </p:spTree>
    <p:extLst>
      <p:ext uri="{BB962C8B-B14F-4D97-AF65-F5344CB8AC3E}">
        <p14:creationId xmlns:p14="http://schemas.microsoft.com/office/powerpoint/2010/main" val="137820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38421759"/>
              </p:ext>
            </p:extLst>
          </p:nvPr>
        </p:nvGraphicFramePr>
        <p:xfrm>
          <a:off x="1535" y="1592"/>
          <a:ext cx="1511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5" y="1592"/>
                        <a:ext cx="1511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Block A: Post </a:t>
            </a:r>
            <a:r>
              <a:rPr lang="en-GB" dirty="0"/>
              <a:t>trade corporate finance, governance &amp; organisation </a:t>
            </a:r>
            <a:r>
              <a:rPr lang="en-GB" dirty="0" smtClean="0"/>
              <a:t>(1/2)</a:t>
            </a:r>
            <a:br>
              <a:rPr lang="en-GB" dirty="0" smtClean="0"/>
            </a:br>
            <a:r>
              <a:rPr lang="en-GB" dirty="0" smtClean="0">
                <a:solidFill>
                  <a:schemeClr val="accent1"/>
                </a:solidFill>
              </a:rPr>
              <a:t>Detailed timeline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21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959811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240923"/>
              </p:ext>
            </p:extLst>
          </p:nvPr>
        </p:nvGraphicFramePr>
        <p:xfrm>
          <a:off x="463549" y="1190625"/>
          <a:ext cx="8230990" cy="3766920"/>
        </p:xfrm>
        <a:graphic>
          <a:graphicData uri="http://schemas.openxmlformats.org/drawingml/2006/table">
            <a:tbl>
              <a:tblPr firstRow="1" bandRow="1"/>
              <a:tblGrid>
                <a:gridCol w="329301"/>
                <a:gridCol w="112486"/>
                <a:gridCol w="2412393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  <a:gridCol w="179227"/>
              </a:tblGrid>
              <a:tr h="227228">
                <a:tc gridSpan="2"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7228">
                <a:tc gridSpan="3">
                  <a:txBody>
                    <a:bodyPr/>
                    <a:lstStyle/>
                    <a:p>
                      <a:pPr algn="l"/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</a:t>
                      </a: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</a:t>
                      </a: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0178">
                <a:tc gridSpan="3"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29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Corporate Finance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L="35994" marR="35994" marT="36000" marB="36000" anchor="ctr" horzOverflow="overflow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Financial plan 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Investor acquisition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L="35994" marR="35994" marT="36000" marB="36000" anchor="ctr" horzOverflow="overflow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Negotiation with exchanges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Holding governance and top level organisation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7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meetings/</a:t>
                      </a:r>
                      <a:r>
                        <a:rPr lang="en-GB" sz="1100" b="1" baseline="0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workshops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Governance and leadership workshop</a:t>
                      </a: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 smtClean="0"/>
                    </a:p>
                  </a:txBody>
                  <a:tcPr marR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78">
                <a:tc gridSpan="3">
                  <a:txBody>
                    <a:bodyPr/>
                    <a:lstStyle/>
                    <a:p>
                      <a:r>
                        <a:rPr lang="en-GB" sz="1100" b="1" kern="0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Key milestones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kern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Light CCP</a:t>
                      </a:r>
                      <a:r>
                        <a:rPr lang="en-GB" sz="1100" kern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kern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</a:t>
                      </a:r>
                      <a:r>
                        <a:rPr lang="en-GB" sz="1100" kern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approach determined</a:t>
                      </a:r>
                      <a:endParaRPr lang="en-GB" sz="1100" kern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Holding governance determined</a:t>
                      </a: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200" kern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Ownership structure defined</a:t>
                      </a: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200" kern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New ownership</a:t>
                      </a:r>
                      <a:r>
                        <a:rPr lang="en-GB" sz="1100" kern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structure implemented</a:t>
                      </a:r>
                      <a:endParaRPr lang="en-GB" sz="1100" kern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72030" y="0"/>
            <a:ext cx="4999940" cy="3046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US" sz="1400" b="1" kern="0" dirty="0" smtClean="0">
                <a:solidFill>
                  <a:schemeClr val="bg1">
                    <a:lumMod val="75000"/>
                  </a:schemeClr>
                </a:solidFill>
              </a:rPr>
              <a:t>Updated in May 2017, based on feedback from work block leads</a:t>
            </a:r>
          </a:p>
        </p:txBody>
      </p:sp>
    </p:spTree>
    <p:extLst>
      <p:ext uri="{BB962C8B-B14F-4D97-AF65-F5344CB8AC3E}">
        <p14:creationId xmlns:p14="http://schemas.microsoft.com/office/powerpoint/2010/main" val="31373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45014548"/>
              </p:ext>
            </p:extLst>
          </p:nvPr>
        </p:nvGraphicFramePr>
        <p:xfrm>
          <a:off x="1514" y="1591"/>
          <a:ext cx="1511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14" y="1591"/>
                        <a:ext cx="1511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560"/>
            <a:ext cx="8229600" cy="784319"/>
          </a:xfrm>
        </p:spPr>
        <p:txBody>
          <a:bodyPr/>
          <a:lstStyle/>
          <a:p>
            <a:r>
              <a:rPr lang="en-GB" dirty="0"/>
              <a:t>Post trade corporate finance, governance &amp; organisation </a:t>
            </a:r>
            <a:r>
              <a:rPr lang="en-GB" dirty="0" smtClean="0"/>
              <a:t>(2/2</a:t>
            </a:r>
            <a:r>
              <a:rPr lang="en-GB" dirty="0"/>
              <a:t>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chemeClr val="accent1"/>
                </a:solidFill>
              </a:rPr>
              <a:t>Key activities, dependencies and risks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9" name="Text Placeholder 3"/>
          <p:cNvSpPr txBox="1">
            <a:spLocks/>
          </p:cNvSpPr>
          <p:nvPr/>
        </p:nvSpPr>
        <p:spPr bwMode="gray">
          <a:xfrm>
            <a:off x="452889" y="1200741"/>
            <a:ext cx="1618781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Activity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40" name="Text Placeholder 3"/>
          <p:cNvSpPr txBox="1">
            <a:spLocks/>
          </p:cNvSpPr>
          <p:nvPr/>
        </p:nvSpPr>
        <p:spPr bwMode="gray">
          <a:xfrm>
            <a:off x="2248350" y="1200741"/>
            <a:ext cx="3237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Description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30" name="Text Placeholder 3"/>
          <p:cNvSpPr txBox="1">
            <a:spLocks/>
          </p:cNvSpPr>
          <p:nvPr/>
        </p:nvSpPr>
        <p:spPr bwMode="gray">
          <a:xfrm>
            <a:off x="7467601" y="1200741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Responsibilities</a:t>
            </a:r>
            <a:endParaRPr lang="en-GB" baseline="300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2926" y="1562826"/>
            <a:ext cx="1714793" cy="27917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Corporate Finance</a:t>
            </a:r>
            <a:endParaRPr lang="en-GB" sz="12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2889" y="1562828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08"/>
          <p:cNvSpPr>
            <a:spLocks noChangeArrowheads="1"/>
          </p:cNvSpPr>
          <p:nvPr/>
        </p:nvSpPr>
        <p:spPr bwMode="gray">
          <a:xfrm>
            <a:off x="2248351" y="1562830"/>
            <a:ext cx="3847650" cy="118036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lIns="45720" tIns="18288" rIns="45720" bIns="18288" anchor="t"/>
          <a:lstStyle/>
          <a:p>
            <a:pPr defTabSz="939800" fontAlgn="base">
              <a:spcBef>
                <a:spcPts val="200"/>
              </a:spcBef>
              <a:buSzPct val="100000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Development of financial plan – use conservative assumptions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Required 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investments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Operational cash-flow from core business (revenues / costs)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Projections for future profitability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Pay-back period / break even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2933" y="4428952"/>
            <a:ext cx="1714793" cy="12098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Holding </a:t>
            </a:r>
            <a:br>
              <a:rPr lang="en-GB" sz="1200" b="1" i="1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GB" sz="1200" b="1" i="1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governance </a:t>
            </a:r>
            <a:br>
              <a:rPr lang="en-GB" sz="1200" b="1" i="1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GB" sz="1200" b="1" i="1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and </a:t>
            </a:r>
            <a:r>
              <a:rPr lang="en-GB" sz="1200" b="1" i="1" dirty="0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top level organisation</a:t>
            </a:r>
            <a:endParaRPr lang="en-GB" sz="1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2897" y="4428951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" name="Rectangle 208"/>
          <p:cNvSpPr>
            <a:spLocks noChangeArrowheads="1"/>
          </p:cNvSpPr>
          <p:nvPr/>
        </p:nvSpPr>
        <p:spPr bwMode="gray">
          <a:xfrm>
            <a:off x="2248356" y="4428880"/>
            <a:ext cx="3847645" cy="120992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Develop governance principles for holding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Determine positions and potential composition of leadership roles in future post trade entities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Finalise and agree with new shareholders in a dedicated workshop</a:t>
            </a:r>
          </a:p>
        </p:txBody>
      </p:sp>
      <p:sp>
        <p:nvSpPr>
          <p:cNvPr id="29" name="Rectangle 208"/>
          <p:cNvSpPr>
            <a:spLocks noChangeArrowheads="1"/>
          </p:cNvSpPr>
          <p:nvPr/>
        </p:nvSpPr>
        <p:spPr bwMode="gray">
          <a:xfrm>
            <a:off x="7467600" y="1562829"/>
            <a:ext cx="1219199" cy="118037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Mindaugas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Yuriy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Dmytro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Andriy</a:t>
            </a:r>
          </a:p>
        </p:txBody>
      </p:sp>
      <p:sp>
        <p:nvSpPr>
          <p:cNvPr id="38" name="Rectangle 208"/>
          <p:cNvSpPr>
            <a:spLocks noChangeArrowheads="1"/>
          </p:cNvSpPr>
          <p:nvPr/>
        </p:nvSpPr>
        <p:spPr bwMode="gray">
          <a:xfrm>
            <a:off x="2248350" y="2807680"/>
            <a:ext cx="3847651" cy="73268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lIns="45720" tIns="18288" rIns="45720" bIns="18288" anchor="t"/>
          <a:lstStyle/>
          <a:p>
            <a:pPr defTabSz="939800" fontAlgn="base">
              <a:spcBef>
                <a:spcPts val="200"/>
              </a:spcBef>
              <a:buSzPct val="100000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Acquisition of investors, based on financial plan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Investment from Ministry of Finance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Pitch to strategic investors (domestic &amp; international)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42" name="Rectangle 208"/>
          <p:cNvSpPr>
            <a:spLocks noChangeArrowheads="1"/>
          </p:cNvSpPr>
          <p:nvPr/>
        </p:nvSpPr>
        <p:spPr bwMode="gray">
          <a:xfrm>
            <a:off x="7467602" y="2807680"/>
            <a:ext cx="1219199" cy="1546878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Dmytro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Mindaugas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Yuriy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25" name="Rectangle 208"/>
          <p:cNvSpPr>
            <a:spLocks noChangeArrowheads="1"/>
          </p:cNvSpPr>
          <p:nvPr/>
        </p:nvSpPr>
        <p:spPr bwMode="gray">
          <a:xfrm>
            <a:off x="2248350" y="3621620"/>
            <a:ext cx="3847649" cy="7329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lIns="45720" tIns="18288" rIns="45720" bIns="18288" anchor="t"/>
          <a:lstStyle/>
          <a:p>
            <a:pPr defTabSz="939800" fontAlgn="base">
              <a:spcBef>
                <a:spcPts val="200"/>
              </a:spcBef>
              <a:buSzPct val="100000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Negotiation with exchanges</a:t>
            </a:r>
          </a:p>
          <a:p>
            <a:pPr marL="171450" indent="-171450" defTabSz="939800" fontAlgn="base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Clearing mandate for the Ukrainian market</a:t>
            </a:r>
          </a:p>
          <a:p>
            <a:pPr marL="171450" indent="-171450" defTabSz="939800" fontAlgn="base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Implications on shareholder structure</a:t>
            </a:r>
          </a:p>
        </p:txBody>
      </p:sp>
      <p:graphicFrame>
        <p:nvGraphicFramePr>
          <p:cNvPr id="20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350199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Rectangle 208"/>
          <p:cNvSpPr>
            <a:spLocks noChangeArrowheads="1"/>
          </p:cNvSpPr>
          <p:nvPr/>
        </p:nvSpPr>
        <p:spPr bwMode="gray">
          <a:xfrm>
            <a:off x="6172201" y="1562829"/>
            <a:ext cx="1219199" cy="118037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9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Real Estate @ RC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9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Forecasting future business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endParaRPr lang="en-GB" sz="9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21" name="Text Placeholder 3"/>
          <p:cNvSpPr txBox="1">
            <a:spLocks/>
          </p:cNvSpPr>
          <p:nvPr/>
        </p:nvSpPr>
        <p:spPr bwMode="gray">
          <a:xfrm>
            <a:off x="6172201" y="1200741"/>
            <a:ext cx="1219199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Dependencies 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 smtClean="0">
                <a:latin typeface="Arial"/>
                <a:cs typeface="Arial"/>
              </a:rPr>
              <a:t>&amp; risks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22" name="Rectangle 208"/>
          <p:cNvSpPr>
            <a:spLocks noChangeArrowheads="1"/>
          </p:cNvSpPr>
          <p:nvPr/>
        </p:nvSpPr>
        <p:spPr bwMode="gray">
          <a:xfrm>
            <a:off x="6172201" y="2807680"/>
            <a:ext cx="1219199" cy="732689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9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Limitations in legislation to change ownership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9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Dependent on Financial Plan</a:t>
            </a:r>
          </a:p>
        </p:txBody>
      </p:sp>
      <p:sp>
        <p:nvSpPr>
          <p:cNvPr id="23" name="Rectangle 208"/>
          <p:cNvSpPr>
            <a:spLocks noChangeArrowheads="1"/>
          </p:cNvSpPr>
          <p:nvPr/>
        </p:nvSpPr>
        <p:spPr bwMode="gray">
          <a:xfrm>
            <a:off x="6172201" y="3621620"/>
            <a:ext cx="1219199" cy="732938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9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Dependent on parallel EBRD project and Financial plan</a:t>
            </a:r>
          </a:p>
        </p:txBody>
      </p:sp>
      <p:sp>
        <p:nvSpPr>
          <p:cNvPr id="24" name="Rectangle 208"/>
          <p:cNvSpPr>
            <a:spLocks noChangeArrowheads="1"/>
          </p:cNvSpPr>
          <p:nvPr/>
        </p:nvSpPr>
        <p:spPr bwMode="gray">
          <a:xfrm>
            <a:off x="6172201" y="4428880"/>
            <a:ext cx="1219199" cy="120992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9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Political decision from shareholders and other stakeholders</a:t>
            </a:r>
          </a:p>
        </p:txBody>
      </p:sp>
      <p:sp>
        <p:nvSpPr>
          <p:cNvPr id="27" name="Rectangle 208"/>
          <p:cNvSpPr>
            <a:spLocks noChangeArrowheads="1"/>
          </p:cNvSpPr>
          <p:nvPr/>
        </p:nvSpPr>
        <p:spPr bwMode="gray">
          <a:xfrm>
            <a:off x="7467599" y="4428952"/>
            <a:ext cx="1219199" cy="1209848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Dmytro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Alla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Mindaugas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Andriy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72030" y="0"/>
            <a:ext cx="4999940" cy="3046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US" sz="1400" b="1" kern="0" dirty="0" smtClean="0">
                <a:solidFill>
                  <a:schemeClr val="bg1">
                    <a:lumMod val="75000"/>
                  </a:schemeClr>
                </a:solidFill>
              </a:rPr>
              <a:t>Updated in May 2017, based on feedback from work block leads</a:t>
            </a:r>
          </a:p>
        </p:txBody>
      </p:sp>
    </p:spTree>
    <p:extLst>
      <p:ext uri="{BB962C8B-B14F-4D97-AF65-F5344CB8AC3E}">
        <p14:creationId xmlns:p14="http://schemas.microsoft.com/office/powerpoint/2010/main" val="86879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to block A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Forecasting while expecting dramatic changes in business model and environment for CCP and CSD is extremely complicated and 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result can be easily challenged by potential investors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Real estate that makes large part of CCP capital has to be removed form balance 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eventually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though this process can run in parallel and should not implicate the overall reorganization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process of real estate removal should be reflected within financial plan to provide investors with sufficient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Investor acquisition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Extension of allocated time until 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second half of 2018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Current laws prescribe the limitations to the ownership structure of CSD and CCP. Real negotiations on investor acquisition can be resumed after laws are passed or passed first hearing (?)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Ownership model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final model of holding depends on political decisions on the level of Commission, NBU, Ministry of Finance, other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This will take many meetings and discussions, thus it will take a lot more time than a month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Actual implementation of new ownership structure will be possible only after the changes in the regulation, i.e. not earlier than end of 2018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72030" y="0"/>
            <a:ext cx="4999940" cy="3046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US" sz="1400" b="1" kern="0" dirty="0" smtClean="0">
                <a:solidFill>
                  <a:schemeClr val="bg1">
                    <a:lumMod val="75000"/>
                  </a:schemeClr>
                </a:solidFill>
              </a:rPr>
              <a:t>Updated in May 2017, based on feedback from work block leads</a:t>
            </a:r>
          </a:p>
        </p:txBody>
      </p:sp>
      <p:graphicFrame>
        <p:nvGraphicFramePr>
          <p:cNvPr id="5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744639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66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23003874"/>
              </p:ext>
            </p:extLst>
          </p:nvPr>
        </p:nvGraphicFramePr>
        <p:xfrm>
          <a:off x="1535" y="1592"/>
          <a:ext cx="1511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5" y="1592"/>
                        <a:ext cx="1511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Light CCP operating </a:t>
            </a:r>
            <a:r>
              <a:rPr lang="en-GB" dirty="0" smtClean="0"/>
              <a:t>model implementation </a:t>
            </a:r>
            <a:r>
              <a:rPr lang="en-GB" dirty="0"/>
              <a:t>(</a:t>
            </a:r>
            <a:r>
              <a:rPr lang="en-GB" dirty="0" smtClean="0"/>
              <a:t>1/3)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</a:rPr>
              <a:t>Detailed timeline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682839"/>
              </p:ext>
            </p:extLst>
          </p:nvPr>
        </p:nvGraphicFramePr>
        <p:xfrm>
          <a:off x="458913" y="1190023"/>
          <a:ext cx="8235564" cy="4701840"/>
        </p:xfrm>
        <a:graphic>
          <a:graphicData uri="http://schemas.openxmlformats.org/drawingml/2006/table">
            <a:tbl>
              <a:tblPr firstRow="1" bandRow="1"/>
              <a:tblGrid>
                <a:gridCol w="329487"/>
                <a:gridCol w="112486"/>
                <a:gridCol w="2413751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  <a:gridCol w="179328"/>
              </a:tblGrid>
              <a:tr h="148564">
                <a:tc gridSpan="2"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48564">
                <a:tc gridSpan="2"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</a:t>
                      </a: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</a:t>
                      </a: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37417">
                <a:tc gridSpan="3"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</a:t>
                      </a:r>
                      <a:r>
                        <a:rPr lang="en-GB" sz="11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specification</a:t>
                      </a:r>
                      <a:endParaRPr lang="en-GB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IT: Vendor selection (see CSD IT)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Operations &amp; processes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Organizational</a:t>
                      </a:r>
                      <a:r>
                        <a:rPr lang="en-GB" sz="11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set-up</a:t>
                      </a:r>
                      <a:endParaRPr lang="en-GB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Pricing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34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Risk analysis and IT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34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L="35994" marR="35994" marT="36000" marB="36000" anchor="ctr" horzOverflow="overflow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Risk calculation logic for Ukraine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34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L="35994" marR="35994" marT="36000" marB="36000" anchor="ctr" horzOverflow="overflow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IT implementation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Testing and refinement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41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meetings/</a:t>
                      </a:r>
                      <a:r>
                        <a:rPr lang="en-GB" sz="1100" b="1" baseline="0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workshops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Vendor selection workshop</a:t>
                      </a: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Workshops with vendor</a:t>
                      </a: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417">
                <a:tc gridSpan="3">
                  <a:txBody>
                    <a:bodyPr/>
                    <a:lstStyle/>
                    <a:p>
                      <a:r>
                        <a:rPr lang="en-GB" sz="1100" b="1" kern="0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Key milestones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kern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Light CCP</a:t>
                      </a:r>
                      <a:r>
                        <a:rPr lang="en-GB" sz="1100" kern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kern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</a:t>
                      </a:r>
                      <a:r>
                        <a:rPr lang="en-GB" sz="1100" kern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approach determined</a:t>
                      </a:r>
                      <a:endParaRPr lang="en-GB" sz="1100" kern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UA-specific</a:t>
                      </a:r>
                      <a:r>
                        <a:rPr lang="en-GB" sz="1100" kern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</a:t>
                      </a:r>
                      <a:r>
                        <a:rPr lang="en-GB" sz="11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learing module </a:t>
                      </a:r>
                      <a:r>
                        <a:rPr lang="en-GB" sz="1100" kern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</a:t>
                      </a:r>
                      <a:r>
                        <a:rPr lang="en-GB" sz="11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Go-live of light CCP</a:t>
                      </a: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015087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89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293444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/>
              <a:t>Light CCP operating </a:t>
            </a:r>
            <a:r>
              <a:rPr lang="en-GB" dirty="0" smtClean="0"/>
              <a:t>model implementation (2/3)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</a:rPr>
              <a:t>Key activities, dependencies and risks</a:t>
            </a:r>
          </a:p>
        </p:txBody>
      </p:sp>
      <p:sp>
        <p:nvSpPr>
          <p:cNvPr id="6" name="Rectangle 5"/>
          <p:cNvSpPr/>
          <p:nvPr/>
        </p:nvSpPr>
        <p:spPr>
          <a:xfrm>
            <a:off x="452926" y="1566440"/>
            <a:ext cx="1714789" cy="948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Concept </a:t>
            </a:r>
            <a:br>
              <a:rPr lang="en-GB" sz="1200" b="1" i="1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GB" sz="1200" b="1" i="1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specification</a:t>
            </a:r>
            <a:endParaRPr lang="en-GB" sz="1200" b="1" i="1" dirty="0">
              <a:solidFill>
                <a:schemeClr val="tx2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2889" y="1566440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08"/>
          <p:cNvSpPr>
            <a:spLocks noChangeArrowheads="1"/>
          </p:cNvSpPr>
          <p:nvPr/>
        </p:nvSpPr>
        <p:spPr bwMode="gray">
          <a:xfrm>
            <a:off x="2248347" y="1566440"/>
            <a:ext cx="3847647" cy="94816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Translate target concept into system requirements (for integration in CSD RfP, or separate RfP)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Elaborate on detailed technical questions (e.g. own funds of CCP to be ring fenced in default waterfall)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2933" y="3370682"/>
            <a:ext cx="1714789" cy="8203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Operations &amp; processes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2897" y="3375916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" name="Rectangle 208"/>
          <p:cNvSpPr>
            <a:spLocks noChangeArrowheads="1"/>
          </p:cNvSpPr>
          <p:nvPr/>
        </p:nvSpPr>
        <p:spPr bwMode="gray">
          <a:xfrm>
            <a:off x="2248353" y="3370611"/>
            <a:ext cx="3847647" cy="820389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Determine clearing and risk management operations 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Define processes 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including </a:t>
            </a: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documentation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Determine Service Level Agreements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2935" y="4289070"/>
            <a:ext cx="1714789" cy="816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Organizational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set-up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2899" y="4310103"/>
            <a:ext cx="27496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" name="Rectangle 208"/>
          <p:cNvSpPr>
            <a:spLocks noChangeArrowheads="1"/>
          </p:cNvSpPr>
          <p:nvPr/>
        </p:nvSpPr>
        <p:spPr bwMode="gray">
          <a:xfrm>
            <a:off x="2248352" y="4289074"/>
            <a:ext cx="3847646" cy="816323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Derive required number of FTE to perform operations</a:t>
            </a:r>
          </a:p>
          <a:p>
            <a:pPr marL="180000" lvl="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Design organisational set-up based on core activities, taking spans &amp; layers considerations into account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29" name="Rectangle 208"/>
          <p:cNvSpPr>
            <a:spLocks noChangeArrowheads="1"/>
          </p:cNvSpPr>
          <p:nvPr/>
        </p:nvSpPr>
        <p:spPr bwMode="gray">
          <a:xfrm>
            <a:off x="7467601" y="1566442"/>
            <a:ext cx="1219183" cy="948159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(ideally on name basis</a:t>
            </a: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39" name="Text Placeholder 3"/>
          <p:cNvSpPr txBox="1">
            <a:spLocks/>
          </p:cNvSpPr>
          <p:nvPr/>
        </p:nvSpPr>
        <p:spPr bwMode="gray">
          <a:xfrm>
            <a:off x="452926" y="1200150"/>
            <a:ext cx="161136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Activity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40" name="Text Placeholder 3"/>
          <p:cNvSpPr txBox="1">
            <a:spLocks/>
          </p:cNvSpPr>
          <p:nvPr/>
        </p:nvSpPr>
        <p:spPr bwMode="gray">
          <a:xfrm>
            <a:off x="2248347" y="1200150"/>
            <a:ext cx="3222719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Description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2935" y="5197637"/>
            <a:ext cx="1714789" cy="9745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Pricing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2898" y="5197639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5" name="Rectangle 208"/>
          <p:cNvSpPr>
            <a:spLocks noChangeArrowheads="1"/>
          </p:cNvSpPr>
          <p:nvPr/>
        </p:nvSpPr>
        <p:spPr bwMode="gray">
          <a:xfrm>
            <a:off x="2248353" y="5197642"/>
            <a:ext cx="3847647" cy="974558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  <a:defRPr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Develop principles for </a:t>
            </a: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light CCP pricing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  <a:defRPr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Derive </a:t>
            </a: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light CCP pricing 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schedule so that </a:t>
            </a: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clearing core 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business can be self sufficient</a:t>
            </a:r>
          </a:p>
        </p:txBody>
      </p:sp>
      <p:sp>
        <p:nvSpPr>
          <p:cNvPr id="44" name="Rectangle 208"/>
          <p:cNvSpPr>
            <a:spLocks noChangeArrowheads="1"/>
          </p:cNvSpPr>
          <p:nvPr/>
        </p:nvSpPr>
        <p:spPr bwMode="gray">
          <a:xfrm>
            <a:off x="7467601" y="3375916"/>
            <a:ext cx="1219183" cy="27962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52933" y="2596732"/>
            <a:ext cx="1714789" cy="6799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IT</a:t>
            </a:r>
            <a:r>
              <a:rPr lang="en-GB" sz="1200" b="1" i="1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</a:t>
            </a:r>
            <a:br>
              <a:rPr lang="en-GB" sz="1200" b="1" i="1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GB" sz="1200" b="1" i="1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Vendor </a:t>
            </a: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selection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2897" y="2601967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Rectangle 208"/>
          <p:cNvSpPr>
            <a:spLocks noChangeArrowheads="1"/>
          </p:cNvSpPr>
          <p:nvPr/>
        </p:nvSpPr>
        <p:spPr bwMode="gray">
          <a:xfrm>
            <a:off x="2248353" y="2596662"/>
            <a:ext cx="3847647" cy="679938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See CSD IT vendor selection for integrated solution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Alternatively, run separate RfP process and select vendor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49" name="Rectangle 208"/>
          <p:cNvSpPr>
            <a:spLocks noChangeArrowheads="1"/>
          </p:cNvSpPr>
          <p:nvPr/>
        </p:nvSpPr>
        <p:spPr bwMode="gray">
          <a:xfrm>
            <a:off x="7467601" y="2596662"/>
            <a:ext cx="1219183" cy="679938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(ideally on name basis</a:t>
            </a: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36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697632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" name="Text Placeholder 3"/>
          <p:cNvSpPr txBox="1">
            <a:spLocks/>
          </p:cNvSpPr>
          <p:nvPr/>
        </p:nvSpPr>
        <p:spPr bwMode="gray">
          <a:xfrm>
            <a:off x="7467601" y="1200741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Responsibilities</a:t>
            </a:r>
            <a:endParaRPr lang="en-GB" baseline="30000" dirty="0">
              <a:latin typeface="Arial"/>
              <a:cs typeface="Arial"/>
            </a:endParaRPr>
          </a:p>
        </p:txBody>
      </p:sp>
      <p:sp>
        <p:nvSpPr>
          <p:cNvPr id="50" name="Rectangle 208"/>
          <p:cNvSpPr>
            <a:spLocks noChangeArrowheads="1"/>
          </p:cNvSpPr>
          <p:nvPr/>
        </p:nvSpPr>
        <p:spPr bwMode="gray">
          <a:xfrm>
            <a:off x="6172201" y="1562829"/>
            <a:ext cx="1219199" cy="95263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51" name="Text Placeholder 3"/>
          <p:cNvSpPr txBox="1">
            <a:spLocks/>
          </p:cNvSpPr>
          <p:nvPr/>
        </p:nvSpPr>
        <p:spPr bwMode="gray">
          <a:xfrm>
            <a:off x="6172201" y="1200741"/>
            <a:ext cx="1219199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Dependencies 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 smtClean="0">
                <a:latin typeface="Arial"/>
                <a:cs typeface="Arial"/>
              </a:rPr>
              <a:t>&amp; risks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52" name="Rectangle 208"/>
          <p:cNvSpPr>
            <a:spLocks noChangeArrowheads="1"/>
          </p:cNvSpPr>
          <p:nvPr/>
        </p:nvSpPr>
        <p:spPr bwMode="gray">
          <a:xfrm>
            <a:off x="6172201" y="2596662"/>
            <a:ext cx="1219199" cy="680044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53" name="Rectangle 208"/>
          <p:cNvSpPr>
            <a:spLocks noChangeArrowheads="1"/>
          </p:cNvSpPr>
          <p:nvPr/>
        </p:nvSpPr>
        <p:spPr bwMode="gray">
          <a:xfrm>
            <a:off x="6172201" y="3375916"/>
            <a:ext cx="1219199" cy="813584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54" name="Rectangle 208"/>
          <p:cNvSpPr>
            <a:spLocks noChangeArrowheads="1"/>
          </p:cNvSpPr>
          <p:nvPr/>
        </p:nvSpPr>
        <p:spPr bwMode="gray">
          <a:xfrm>
            <a:off x="6172201" y="4289074"/>
            <a:ext cx="1219199" cy="816323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55" name="Rectangle 208"/>
          <p:cNvSpPr>
            <a:spLocks noChangeArrowheads="1"/>
          </p:cNvSpPr>
          <p:nvPr/>
        </p:nvSpPr>
        <p:spPr bwMode="gray">
          <a:xfrm>
            <a:off x="6172201" y="5197642"/>
            <a:ext cx="1219199" cy="97455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77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5442300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3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/>
              <a:t>Light CCP operating </a:t>
            </a:r>
            <a:r>
              <a:rPr lang="en-GB" dirty="0" smtClean="0"/>
              <a:t>model implementation (</a:t>
            </a:r>
            <a:r>
              <a:rPr lang="en-GB" dirty="0"/>
              <a:t>3</a:t>
            </a:r>
            <a:r>
              <a:rPr lang="en-GB" dirty="0" smtClean="0"/>
              <a:t>/3)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</a:rPr>
              <a:t>Key activities, dependencies and risks</a:t>
            </a:r>
          </a:p>
        </p:txBody>
      </p:sp>
      <p:sp>
        <p:nvSpPr>
          <p:cNvPr id="39" name="Text Placeholder 3"/>
          <p:cNvSpPr txBox="1">
            <a:spLocks/>
          </p:cNvSpPr>
          <p:nvPr/>
        </p:nvSpPr>
        <p:spPr bwMode="gray">
          <a:xfrm>
            <a:off x="452926" y="1200150"/>
            <a:ext cx="161136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Activity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40" name="Text Placeholder 3"/>
          <p:cNvSpPr txBox="1">
            <a:spLocks/>
          </p:cNvSpPr>
          <p:nvPr/>
        </p:nvSpPr>
        <p:spPr bwMode="gray">
          <a:xfrm>
            <a:off x="2248347" y="1200150"/>
            <a:ext cx="3222719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Description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44" name="Rectangle 208"/>
          <p:cNvSpPr>
            <a:spLocks noChangeArrowheads="1"/>
          </p:cNvSpPr>
          <p:nvPr/>
        </p:nvSpPr>
        <p:spPr bwMode="gray">
          <a:xfrm>
            <a:off x="7467601" y="1562829"/>
            <a:ext cx="1219183" cy="275640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2926" y="1562829"/>
            <a:ext cx="1714789" cy="17899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Risk analysis and IT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2889" y="1598341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2" name="Rectangle 208"/>
          <p:cNvSpPr>
            <a:spLocks noChangeArrowheads="1"/>
          </p:cNvSpPr>
          <p:nvPr/>
        </p:nvSpPr>
        <p:spPr bwMode="gray">
          <a:xfrm>
            <a:off x="2248353" y="1562902"/>
            <a:ext cx="3847647" cy="875454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Determine risk calculation logic for Ukraine, incl.</a:t>
            </a: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risk parameters, confidence levels, potential liquidity surcharges, liquidity threshold for light CCP clearing vs. pre-funding etc.</a:t>
            </a:r>
          </a:p>
        </p:txBody>
      </p:sp>
      <p:sp>
        <p:nvSpPr>
          <p:cNvPr id="45" name="Rectangle 208"/>
          <p:cNvSpPr>
            <a:spLocks noChangeArrowheads="1"/>
          </p:cNvSpPr>
          <p:nvPr/>
        </p:nvSpPr>
        <p:spPr bwMode="gray">
          <a:xfrm>
            <a:off x="2248353" y="2521261"/>
            <a:ext cx="3847647" cy="845786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Implement Clearing System and link with CSD and exchanges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Adopt risk calculation logic for Ukraine</a:t>
            </a:r>
            <a:endParaRPr lang="en-GB" sz="1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2935" y="3463499"/>
            <a:ext cx="1714789" cy="8557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Testing</a:t>
            </a:r>
            <a:r>
              <a:rPr lang="en-GB" sz="1200" b="1" i="1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/ </a:t>
            </a:r>
            <a:r>
              <a:rPr lang="en-GB" sz="1200" b="1" i="1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en-GB" sz="1200" b="1" i="1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GB" sz="1200" b="1" i="1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refinement</a:t>
            </a:r>
            <a:endParaRPr lang="en-GB" sz="1200" b="1" i="1" dirty="0">
              <a:solidFill>
                <a:schemeClr val="tx2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2898" y="3485539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8" name="Rectangle 208"/>
          <p:cNvSpPr>
            <a:spLocks noChangeArrowheads="1"/>
          </p:cNvSpPr>
          <p:nvPr/>
        </p:nvSpPr>
        <p:spPr bwMode="gray">
          <a:xfrm>
            <a:off x="2248353" y="3463504"/>
            <a:ext cx="3847647" cy="85573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  <a:defRPr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Test the functionality of the clearing engine and risk calculation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  <a:defRPr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Identify system errors/ bugs and refine accordingly for go-live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36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078550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" name="Text Placeholder 3"/>
          <p:cNvSpPr txBox="1">
            <a:spLocks/>
          </p:cNvSpPr>
          <p:nvPr/>
        </p:nvSpPr>
        <p:spPr bwMode="gray">
          <a:xfrm>
            <a:off x="7467601" y="1200741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Responsibilities</a:t>
            </a:r>
            <a:endParaRPr lang="en-GB" baseline="30000" dirty="0">
              <a:latin typeface="Arial"/>
              <a:cs typeface="Arial"/>
            </a:endParaRPr>
          </a:p>
        </p:txBody>
      </p:sp>
      <p:sp>
        <p:nvSpPr>
          <p:cNvPr id="50" name="Rectangle 208"/>
          <p:cNvSpPr>
            <a:spLocks noChangeArrowheads="1"/>
          </p:cNvSpPr>
          <p:nvPr/>
        </p:nvSpPr>
        <p:spPr bwMode="gray">
          <a:xfrm>
            <a:off x="6172201" y="1562828"/>
            <a:ext cx="1219199" cy="875571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51" name="Text Placeholder 3"/>
          <p:cNvSpPr txBox="1">
            <a:spLocks/>
          </p:cNvSpPr>
          <p:nvPr/>
        </p:nvSpPr>
        <p:spPr bwMode="gray">
          <a:xfrm>
            <a:off x="6172201" y="1200741"/>
            <a:ext cx="1219199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Dependencies 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 smtClean="0">
                <a:latin typeface="Arial"/>
                <a:cs typeface="Arial"/>
              </a:rPr>
              <a:t>&amp; risks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52" name="Rectangle 208"/>
          <p:cNvSpPr>
            <a:spLocks noChangeArrowheads="1"/>
          </p:cNvSpPr>
          <p:nvPr/>
        </p:nvSpPr>
        <p:spPr bwMode="gray">
          <a:xfrm>
            <a:off x="6172201" y="2536568"/>
            <a:ext cx="1219199" cy="816232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56" name="Rectangle 208"/>
          <p:cNvSpPr>
            <a:spLocks noChangeArrowheads="1"/>
          </p:cNvSpPr>
          <p:nvPr/>
        </p:nvSpPr>
        <p:spPr bwMode="gray">
          <a:xfrm>
            <a:off x="6172201" y="3463504"/>
            <a:ext cx="1219199" cy="85573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88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94119460"/>
              </p:ext>
            </p:extLst>
          </p:nvPr>
        </p:nvGraphicFramePr>
        <p:xfrm>
          <a:off x="1535" y="1592"/>
          <a:ext cx="1511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4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5" y="1592"/>
                        <a:ext cx="1511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Integrated CSD operating </a:t>
            </a:r>
            <a:r>
              <a:rPr lang="en-GB" dirty="0" smtClean="0"/>
              <a:t>model implementation </a:t>
            </a:r>
            <a:r>
              <a:rPr lang="en-GB" dirty="0"/>
              <a:t>(</a:t>
            </a:r>
            <a:r>
              <a:rPr lang="en-GB" dirty="0" smtClean="0"/>
              <a:t>1/3)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</a:rPr>
              <a:t>Detailed timeline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873333"/>
              </p:ext>
            </p:extLst>
          </p:nvPr>
        </p:nvGraphicFramePr>
        <p:xfrm>
          <a:off x="452535" y="1190625"/>
          <a:ext cx="8241858" cy="4963485"/>
        </p:xfrm>
        <a:graphic>
          <a:graphicData uri="http://schemas.openxmlformats.org/drawingml/2006/table">
            <a:tbl>
              <a:tblPr firstRow="1" bandRow="1"/>
              <a:tblGrid>
                <a:gridCol w="329742"/>
                <a:gridCol w="112486"/>
                <a:gridCol w="2415620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  <a:gridCol w="179467"/>
              </a:tblGrid>
              <a:tr h="271393">
                <a:tc gridSpan="2"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>
                    <a:lnL w="12700" cmpd="sng">
                      <a:noFill/>
                      <a:prstDash val="soli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1393">
                <a:tc gridSpan="2"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>
                    <a:lnL w="12700" cmpd="sng">
                      <a:noFill/>
                      <a:prstDash val="soli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</a:t>
                      </a: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</a:t>
                      </a: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2160">
                <a:tc gridSpan="3">
                  <a:txBody>
                    <a:bodyPr/>
                    <a:lstStyle/>
                    <a:p>
                      <a:r>
                        <a:rPr lang="en-GB" sz="9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Operations &amp; processes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Organizational</a:t>
                      </a:r>
                      <a:r>
                        <a:rPr lang="en-GB" sz="9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set-up</a:t>
                      </a:r>
                      <a:endParaRPr lang="en-GB" sz="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Pricing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IT: Vendor selection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6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IT: Implementation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Business requirements 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L="35994" marR="35994" marT="36000" marB="36000" anchor="ctr" horzOverflow="overflow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Platform set-up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="1" kern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Testing and refinement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Asset transfer</a:t>
                      </a:r>
                      <a:endParaRPr lang="en-GB" sz="900" b="1" kern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6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meetings/</a:t>
                      </a:r>
                      <a:r>
                        <a:rPr lang="en-GB" sz="900" b="1" baseline="0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9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workshops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Vendor pitches / selection</a:t>
                      </a:r>
                      <a:r>
                        <a:rPr lang="en-GB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workshop</a:t>
                      </a:r>
                      <a:endParaRPr lang="en-GB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Workshops with</a:t>
                      </a:r>
                      <a:r>
                        <a:rPr lang="en-GB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selected vendor</a:t>
                      </a:r>
                      <a:endParaRPr lang="en-GB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60">
                <a:tc gridSpan="3">
                  <a:txBody>
                    <a:bodyPr/>
                    <a:lstStyle/>
                    <a:p>
                      <a:r>
                        <a:rPr lang="en-GB" sz="900" b="1" kern="0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Key milestones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kern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9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Vendor</a:t>
                      </a:r>
                      <a:r>
                        <a:rPr lang="en-GB" sz="900" kern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selected</a:t>
                      </a:r>
                      <a:endParaRPr lang="en-GB" sz="900" kern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200" kern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9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Go-live of new system</a:t>
                      </a: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200" kern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642811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72030" y="0"/>
            <a:ext cx="4999940" cy="3046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US" sz="1400" b="1" kern="0" dirty="0" smtClean="0">
                <a:solidFill>
                  <a:schemeClr val="bg1">
                    <a:lumMod val="75000"/>
                  </a:schemeClr>
                </a:solidFill>
              </a:rPr>
              <a:t>Updated in May 2017, based on feedback from work block leads</a:t>
            </a:r>
          </a:p>
        </p:txBody>
      </p:sp>
    </p:spTree>
    <p:extLst>
      <p:ext uri="{BB962C8B-B14F-4D97-AF65-F5344CB8AC3E}">
        <p14:creationId xmlns:p14="http://schemas.microsoft.com/office/powerpoint/2010/main" val="179175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8060206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Integrated CSD operating model implementation </a:t>
            </a:r>
            <a:r>
              <a:rPr lang="en-GB" dirty="0" smtClean="0"/>
              <a:t>(2/3)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</a:rPr>
              <a:t>Key activities, dependencies and risks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2932" y="1559021"/>
            <a:ext cx="1714793" cy="10445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Operations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Processes</a:t>
            </a:r>
          </a:p>
        </p:txBody>
      </p:sp>
      <p:sp>
        <p:nvSpPr>
          <p:cNvPr id="10" name="Rectangle 208"/>
          <p:cNvSpPr>
            <a:spLocks noChangeArrowheads="1"/>
          </p:cNvSpPr>
          <p:nvPr/>
        </p:nvSpPr>
        <p:spPr bwMode="gray">
          <a:xfrm>
            <a:off x="2248347" y="1559024"/>
            <a:ext cx="3238046" cy="1044586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Analyse existing processes and weak points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Optimise operations and processes including documentation of process maps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Determine Service Level Agreements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2934" y="2679852"/>
            <a:ext cx="1714793" cy="7438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Organizational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set-up</a:t>
            </a:r>
          </a:p>
        </p:txBody>
      </p:sp>
      <p:sp>
        <p:nvSpPr>
          <p:cNvPr id="15" name="Rectangle 208"/>
          <p:cNvSpPr>
            <a:spLocks noChangeArrowheads="1"/>
          </p:cNvSpPr>
          <p:nvPr/>
        </p:nvSpPr>
        <p:spPr bwMode="gray">
          <a:xfrm>
            <a:off x="2248355" y="2677171"/>
            <a:ext cx="3238046" cy="746275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Derive required number of FTE to perform operations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Design organisational set-up based on core activities, taking spans &amp; layers considerations into account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2925" y="5492258"/>
            <a:ext cx="1714793" cy="12895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IT: </a:t>
            </a:r>
            <a:r>
              <a:rPr lang="en-GB" sz="1200" b="1" i="1" dirty="0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en-GB" sz="1200" b="1" i="1" dirty="0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GB" sz="1200" b="1" i="1" dirty="0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Implementation</a:t>
            </a:r>
            <a:endParaRPr lang="en-GB" sz="1200" b="1" i="1" dirty="0">
              <a:solidFill>
                <a:schemeClr val="tx2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32" name="Rectangle 208"/>
          <p:cNvSpPr>
            <a:spLocks noChangeArrowheads="1"/>
          </p:cNvSpPr>
          <p:nvPr/>
        </p:nvSpPr>
        <p:spPr bwMode="gray">
          <a:xfrm>
            <a:off x="2248355" y="4506188"/>
            <a:ext cx="3238046" cy="904011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Finalize Request for Proposal 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Run vendor selection process incl. evaluation of offers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Select vendor/partner and IT system for new CSD</a:t>
            </a:r>
          </a:p>
        </p:txBody>
      </p:sp>
      <p:sp>
        <p:nvSpPr>
          <p:cNvPr id="29" name="Rectangle 208"/>
          <p:cNvSpPr>
            <a:spLocks noChangeArrowheads="1"/>
          </p:cNvSpPr>
          <p:nvPr/>
        </p:nvSpPr>
        <p:spPr bwMode="gray">
          <a:xfrm>
            <a:off x="7467600" y="1559024"/>
            <a:ext cx="1219199" cy="2852741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Mindaugas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US" sz="1000" dirty="0">
                <a:latin typeface="arial(Body)"/>
              </a:rPr>
              <a:t>Yuriy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Mykola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  <a:sym typeface="Arial"/>
            </a:endParaRP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Andriy</a:t>
            </a:r>
            <a:endParaRPr lang="en-GB" sz="1000" dirty="0">
              <a:solidFill>
                <a:srgbClr val="000000"/>
              </a:solidFill>
              <a:latin typeface="Arial"/>
              <a:ea typeface="Arial Unicode MS" pitchFamily="34" charset="-128"/>
              <a:cs typeface="Arial" charset="0"/>
              <a:sym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2934" y="3508331"/>
            <a:ext cx="1714793" cy="9112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Pricing</a:t>
            </a:r>
          </a:p>
        </p:txBody>
      </p:sp>
      <p:sp>
        <p:nvSpPr>
          <p:cNvPr id="35" name="Rectangle 208"/>
          <p:cNvSpPr>
            <a:spLocks noChangeArrowheads="1"/>
          </p:cNvSpPr>
          <p:nvPr/>
        </p:nvSpPr>
        <p:spPr bwMode="gray">
          <a:xfrm>
            <a:off x="2248355" y="3508332"/>
            <a:ext cx="3238046" cy="911268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Develop principles for CSD pricing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Derive new CSD pricing schedule so that CSD core business can be self sufficient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2888" y="1559021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1</a:t>
            </a:r>
            <a:endParaRPr lang="en-GB" sz="2000" b="1" dirty="0" smtClean="0">
              <a:solidFill>
                <a:schemeClr val="tx2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896" y="2709662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/>
                <a:cs typeface="Arial"/>
                <a:sym typeface="Arial"/>
              </a:rPr>
              <a:t>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52897" y="3522615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/>
                <a:cs typeface="Arial"/>
                <a:sym typeface="Arial"/>
              </a:rPr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2897" y="5517561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/>
                <a:cs typeface="Arial"/>
                <a:sym typeface="Arial"/>
              </a:rPr>
              <a:t>5</a:t>
            </a:r>
          </a:p>
        </p:txBody>
      </p:sp>
      <p:sp>
        <p:nvSpPr>
          <p:cNvPr id="50" name="Rectangle 208"/>
          <p:cNvSpPr>
            <a:spLocks noChangeArrowheads="1"/>
          </p:cNvSpPr>
          <p:nvPr/>
        </p:nvSpPr>
        <p:spPr bwMode="gray">
          <a:xfrm>
            <a:off x="7467600" y="4506188"/>
            <a:ext cx="1219199" cy="22756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Mindaugas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US" sz="1000" dirty="0">
                <a:latin typeface="arial(Body)"/>
              </a:rPr>
              <a:t>Yuriy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Mykola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  <a:sym typeface="Arial"/>
            </a:endParaRP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Andriy</a:t>
            </a:r>
            <a:endParaRPr lang="en-GB" sz="1000" dirty="0">
              <a:solidFill>
                <a:srgbClr val="000000"/>
              </a:solidFill>
              <a:latin typeface="Arial"/>
              <a:ea typeface="Arial Unicode MS" pitchFamily="34" charset="-128"/>
              <a:cs typeface="Arial" charset="0"/>
              <a:sym typeface="Arial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2934" y="4506188"/>
            <a:ext cx="1714793" cy="9040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IT</a:t>
            </a:r>
            <a:r>
              <a:rPr lang="en-GB" sz="1200" b="1" i="1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</a:t>
            </a:r>
            <a:r>
              <a:rPr lang="en-GB" sz="1200" b="1" i="1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en-GB" sz="1200" b="1" i="1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GB" sz="1200" b="1" i="1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Vendor </a:t>
            </a: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selection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2897" y="4520473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/>
                <a:cs typeface="Arial"/>
                <a:sym typeface="Arial"/>
              </a:rPr>
              <a:t>4</a:t>
            </a:r>
          </a:p>
        </p:txBody>
      </p:sp>
      <p:sp>
        <p:nvSpPr>
          <p:cNvPr id="37" name="Rectangle 208"/>
          <p:cNvSpPr>
            <a:spLocks noChangeArrowheads="1"/>
          </p:cNvSpPr>
          <p:nvPr/>
        </p:nvSpPr>
        <p:spPr bwMode="gray">
          <a:xfrm>
            <a:off x="2248355" y="5492259"/>
            <a:ext cx="3238046" cy="1289541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Together with vendor, jointly develop detailed business </a:t>
            </a:r>
            <a:r>
              <a:rPr lang="en-GB" sz="1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and </a:t>
            </a:r>
            <a:r>
              <a:rPr lang="en-GB" sz="1000" u="sng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IT infrastructure </a:t>
            </a:r>
            <a:r>
              <a:rPr lang="en-GB" sz="1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requirements </a:t>
            </a: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for potential tailoring needs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Implement tailored solution incl. links to light CCP, NBU payment system etc</a:t>
            </a:r>
            <a:r>
              <a:rPr lang="en-GB" sz="1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.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endParaRPr lang="en-GB" sz="1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  <a:sym typeface="Arial"/>
            </a:endParaRPr>
          </a:p>
        </p:txBody>
      </p:sp>
      <p:sp>
        <p:nvSpPr>
          <p:cNvPr id="54" name="Text Placeholder 3"/>
          <p:cNvSpPr txBox="1">
            <a:spLocks/>
          </p:cNvSpPr>
          <p:nvPr/>
        </p:nvSpPr>
        <p:spPr bwMode="gray">
          <a:xfrm>
            <a:off x="452932" y="1200150"/>
            <a:ext cx="171479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Activity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55" name="Text Placeholder 3"/>
          <p:cNvSpPr txBox="1">
            <a:spLocks/>
          </p:cNvSpPr>
          <p:nvPr/>
        </p:nvSpPr>
        <p:spPr bwMode="gray">
          <a:xfrm>
            <a:off x="2248347" y="1200150"/>
            <a:ext cx="416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Description</a:t>
            </a:r>
            <a:endParaRPr lang="en-GB" dirty="0">
              <a:latin typeface="Arial"/>
              <a:cs typeface="Arial"/>
            </a:endParaRPr>
          </a:p>
        </p:txBody>
      </p:sp>
      <p:graphicFrame>
        <p:nvGraphicFramePr>
          <p:cNvPr id="57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48516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Text Placeholder 3"/>
          <p:cNvSpPr txBox="1">
            <a:spLocks/>
          </p:cNvSpPr>
          <p:nvPr/>
        </p:nvSpPr>
        <p:spPr bwMode="gray">
          <a:xfrm>
            <a:off x="7467601" y="1200741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Responsibilities</a:t>
            </a:r>
            <a:endParaRPr lang="en-GB" baseline="30000" dirty="0">
              <a:latin typeface="Arial"/>
              <a:cs typeface="Arial"/>
            </a:endParaRPr>
          </a:p>
        </p:txBody>
      </p:sp>
      <p:sp>
        <p:nvSpPr>
          <p:cNvPr id="40" name="Rectangle 208"/>
          <p:cNvSpPr>
            <a:spLocks noChangeArrowheads="1"/>
          </p:cNvSpPr>
          <p:nvPr/>
        </p:nvSpPr>
        <p:spPr bwMode="gray">
          <a:xfrm>
            <a:off x="5562600" y="1562828"/>
            <a:ext cx="1828801" cy="103961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Requires principles of access to Payment System 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Requires principles of new legal framework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Requires CCP processes analysis</a:t>
            </a:r>
          </a:p>
        </p:txBody>
      </p:sp>
      <p:sp>
        <p:nvSpPr>
          <p:cNvPr id="41" name="Text Placeholder 3"/>
          <p:cNvSpPr txBox="1">
            <a:spLocks/>
          </p:cNvSpPr>
          <p:nvPr/>
        </p:nvSpPr>
        <p:spPr bwMode="gray">
          <a:xfrm>
            <a:off x="6172201" y="1200741"/>
            <a:ext cx="1219199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Dependencies 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 smtClean="0">
                <a:latin typeface="Arial"/>
                <a:cs typeface="Arial"/>
              </a:rPr>
              <a:t>&amp; risks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53" name="Rectangle 208"/>
          <p:cNvSpPr>
            <a:spLocks noChangeArrowheads="1"/>
          </p:cNvSpPr>
          <p:nvPr/>
        </p:nvSpPr>
        <p:spPr bwMode="gray">
          <a:xfrm>
            <a:off x="5562600" y="2677172"/>
            <a:ext cx="1828801" cy="751828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Depends on IT solution, potential STP level and changing business environment</a:t>
            </a:r>
          </a:p>
        </p:txBody>
      </p:sp>
      <p:sp>
        <p:nvSpPr>
          <p:cNvPr id="58" name="Rectangle 208"/>
          <p:cNvSpPr>
            <a:spLocks noChangeArrowheads="1"/>
          </p:cNvSpPr>
          <p:nvPr/>
        </p:nvSpPr>
        <p:spPr bwMode="gray">
          <a:xfrm>
            <a:off x="5562600" y="3522615"/>
            <a:ext cx="1828801" cy="889151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Depends on IT solution, potential STP level and changing business </a:t>
            </a: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environment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56" name="Rectangle 208"/>
          <p:cNvSpPr>
            <a:spLocks noChangeArrowheads="1"/>
          </p:cNvSpPr>
          <p:nvPr/>
        </p:nvSpPr>
        <p:spPr bwMode="gray">
          <a:xfrm>
            <a:off x="5562600" y="4506188"/>
            <a:ext cx="1828801" cy="904011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Financing structure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Requires at least high-level processes description document with approval from all stakeholders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59" name="Rectangle 208"/>
          <p:cNvSpPr>
            <a:spLocks noChangeArrowheads="1"/>
          </p:cNvSpPr>
          <p:nvPr/>
        </p:nvSpPr>
        <p:spPr bwMode="gray">
          <a:xfrm>
            <a:off x="5562600" y="5492258"/>
            <a:ext cx="1828801" cy="1289542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Requires principles of access to Payment System 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Requires principles of new legal framework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Requires CCP processes </a:t>
            </a: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analysis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Might require investments into IT infrastructure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072030" y="0"/>
            <a:ext cx="4999940" cy="3046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US" sz="1400" b="1" kern="0" dirty="0" smtClean="0">
                <a:solidFill>
                  <a:schemeClr val="bg1">
                    <a:lumMod val="75000"/>
                  </a:schemeClr>
                </a:solidFill>
              </a:rPr>
              <a:t>Updated in May 2017, based on feedback from work block leads</a:t>
            </a:r>
          </a:p>
        </p:txBody>
      </p:sp>
    </p:spTree>
    <p:extLst>
      <p:ext uri="{BB962C8B-B14F-4D97-AF65-F5344CB8AC3E}">
        <p14:creationId xmlns:p14="http://schemas.microsoft.com/office/powerpoint/2010/main" val="150078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236134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Integrated CSD operating model implementation </a:t>
            </a:r>
            <a:r>
              <a:rPr lang="en-GB" dirty="0" smtClean="0"/>
              <a:t>(</a:t>
            </a:r>
            <a:r>
              <a:rPr lang="en-GB" dirty="0"/>
              <a:t>3</a:t>
            </a:r>
            <a:r>
              <a:rPr lang="en-GB" dirty="0" smtClean="0"/>
              <a:t>/3)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</a:rPr>
              <a:t>Key activities, dependencies and risks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52925" y="1562828"/>
            <a:ext cx="1714793" cy="7993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Testing and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refinement</a:t>
            </a:r>
          </a:p>
        </p:txBody>
      </p:sp>
      <p:sp>
        <p:nvSpPr>
          <p:cNvPr id="44" name="Rectangle 208"/>
          <p:cNvSpPr>
            <a:spLocks noChangeArrowheads="1"/>
          </p:cNvSpPr>
          <p:nvPr/>
        </p:nvSpPr>
        <p:spPr bwMode="gray">
          <a:xfrm>
            <a:off x="2248355" y="1562830"/>
            <a:ext cx="3619045" cy="79937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Test the functionality of the new platform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Identify system errors/ bugs and refine accordingly for go-live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52888" y="1574019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/>
                <a:cs typeface="Arial"/>
                <a:sym typeface="Arial"/>
              </a:rPr>
              <a:t>6</a:t>
            </a:r>
          </a:p>
        </p:txBody>
      </p:sp>
      <p:sp>
        <p:nvSpPr>
          <p:cNvPr id="31" name="Rectangle 208"/>
          <p:cNvSpPr>
            <a:spLocks noChangeArrowheads="1"/>
          </p:cNvSpPr>
          <p:nvPr/>
        </p:nvSpPr>
        <p:spPr bwMode="gray">
          <a:xfrm>
            <a:off x="7467600" y="1562828"/>
            <a:ext cx="1219199" cy="799372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Mindaugas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US" sz="1000" dirty="0">
                <a:latin typeface="arial(Body)"/>
              </a:rPr>
              <a:t>Yuriy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Mykola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  <a:sym typeface="Arial"/>
            </a:endParaRP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Andriy</a:t>
            </a:r>
            <a:endParaRPr lang="en-GB" sz="1000" dirty="0" smtClean="0">
              <a:solidFill>
                <a:srgbClr val="000000"/>
              </a:solidFill>
              <a:latin typeface="Arial"/>
              <a:ea typeface="Arial Unicode MS" pitchFamily="34" charset="-128"/>
              <a:cs typeface="Arial" charset="0"/>
              <a:sym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52934" y="2457240"/>
            <a:ext cx="1714793" cy="12578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Asset transfer</a:t>
            </a:r>
          </a:p>
        </p:txBody>
      </p:sp>
      <p:sp>
        <p:nvSpPr>
          <p:cNvPr id="43" name="Rectangle 208"/>
          <p:cNvSpPr>
            <a:spLocks noChangeArrowheads="1"/>
          </p:cNvSpPr>
          <p:nvPr/>
        </p:nvSpPr>
        <p:spPr bwMode="gray">
          <a:xfrm>
            <a:off x="2248355" y="2457238"/>
            <a:ext cx="3619045" cy="1257855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Transfer NDU assets on new platform &amp; shut down current system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Transfer NBU assets on new platform (potentially after successful test phase with NDU assets) &amp; shut down current system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2897" y="2466037"/>
            <a:ext cx="27496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/>
                <a:cs typeface="Arial"/>
                <a:sym typeface="Arial"/>
              </a:rPr>
              <a:t>7</a:t>
            </a:r>
          </a:p>
        </p:txBody>
      </p:sp>
      <p:sp>
        <p:nvSpPr>
          <p:cNvPr id="52" name="Rectangle 208"/>
          <p:cNvSpPr>
            <a:spLocks noChangeArrowheads="1"/>
          </p:cNvSpPr>
          <p:nvPr/>
        </p:nvSpPr>
        <p:spPr bwMode="gray">
          <a:xfrm>
            <a:off x="7467600" y="2457238"/>
            <a:ext cx="1219199" cy="1257855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Mindaugas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Mykola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  <a:sym typeface="Arial"/>
            </a:endParaRP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Arial"/>
              </a:rPr>
              <a:t>Andriy</a:t>
            </a:r>
            <a:endParaRPr lang="en-GB" sz="1000" dirty="0" smtClean="0">
              <a:solidFill>
                <a:srgbClr val="000000"/>
              </a:solidFill>
              <a:latin typeface="Arial"/>
              <a:ea typeface="Arial Unicode MS" pitchFamily="34" charset="-128"/>
              <a:cs typeface="Arial" charset="0"/>
              <a:sym typeface="Arial"/>
            </a:endParaRPr>
          </a:p>
        </p:txBody>
      </p:sp>
      <p:sp>
        <p:nvSpPr>
          <p:cNvPr id="54" name="Text Placeholder 3"/>
          <p:cNvSpPr txBox="1">
            <a:spLocks/>
          </p:cNvSpPr>
          <p:nvPr/>
        </p:nvSpPr>
        <p:spPr bwMode="gray">
          <a:xfrm>
            <a:off x="452932" y="1200150"/>
            <a:ext cx="171479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Activity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55" name="Text Placeholder 3"/>
          <p:cNvSpPr txBox="1">
            <a:spLocks/>
          </p:cNvSpPr>
          <p:nvPr/>
        </p:nvSpPr>
        <p:spPr bwMode="gray">
          <a:xfrm>
            <a:off x="2248347" y="1200150"/>
            <a:ext cx="416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Description</a:t>
            </a:r>
            <a:endParaRPr lang="en-GB" dirty="0">
              <a:latin typeface="Arial"/>
              <a:cs typeface="Arial"/>
            </a:endParaRPr>
          </a:p>
        </p:txBody>
      </p:sp>
      <p:graphicFrame>
        <p:nvGraphicFramePr>
          <p:cNvPr id="57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770070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Text Placeholder 3"/>
          <p:cNvSpPr txBox="1">
            <a:spLocks/>
          </p:cNvSpPr>
          <p:nvPr/>
        </p:nvSpPr>
        <p:spPr bwMode="gray">
          <a:xfrm>
            <a:off x="7467601" y="1200741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Responsibilities</a:t>
            </a:r>
            <a:endParaRPr lang="en-GB" baseline="30000" dirty="0">
              <a:latin typeface="Arial"/>
              <a:cs typeface="Arial"/>
            </a:endParaRPr>
          </a:p>
        </p:txBody>
      </p:sp>
      <p:sp>
        <p:nvSpPr>
          <p:cNvPr id="40" name="Rectangle 208"/>
          <p:cNvSpPr>
            <a:spLocks noChangeArrowheads="1"/>
          </p:cNvSpPr>
          <p:nvPr/>
        </p:nvSpPr>
        <p:spPr bwMode="gray">
          <a:xfrm>
            <a:off x="5948029" y="1562828"/>
            <a:ext cx="1443372" cy="799372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Requires clear business  process description</a:t>
            </a: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Language barrier</a:t>
            </a:r>
          </a:p>
        </p:txBody>
      </p:sp>
      <p:sp>
        <p:nvSpPr>
          <p:cNvPr id="41" name="Text Placeholder 3"/>
          <p:cNvSpPr txBox="1">
            <a:spLocks/>
          </p:cNvSpPr>
          <p:nvPr/>
        </p:nvSpPr>
        <p:spPr bwMode="gray">
          <a:xfrm>
            <a:off x="6172201" y="1200741"/>
            <a:ext cx="1219199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Dependencies 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 smtClean="0">
                <a:latin typeface="Arial"/>
                <a:cs typeface="Arial"/>
              </a:rPr>
              <a:t>&amp; risks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53" name="Rectangle 208"/>
          <p:cNvSpPr>
            <a:spLocks noChangeArrowheads="1"/>
          </p:cNvSpPr>
          <p:nvPr/>
        </p:nvSpPr>
        <p:spPr bwMode="gray">
          <a:xfrm>
            <a:off x="5948029" y="2457240"/>
            <a:ext cx="1443372" cy="1257853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Preparation for data migration will have to be started well in advance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072030" y="0"/>
            <a:ext cx="4999940" cy="3046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US" sz="1400" b="1" kern="0" dirty="0" smtClean="0">
                <a:solidFill>
                  <a:schemeClr val="bg1">
                    <a:lumMod val="75000"/>
                  </a:schemeClr>
                </a:solidFill>
              </a:rPr>
              <a:t>Updated in May 2017, based on feedback from work block leads</a:t>
            </a:r>
          </a:p>
        </p:txBody>
      </p:sp>
    </p:spTree>
    <p:extLst>
      <p:ext uri="{BB962C8B-B14F-4D97-AF65-F5344CB8AC3E}">
        <p14:creationId xmlns:p14="http://schemas.microsoft.com/office/powerpoint/2010/main" val="287104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of today’s meeting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dirty="0" smtClean="0"/>
              <a:t>Jointly recap the target set-up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Provide update on overall progress since last workshop (NSSMC)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Present and align on detailed implementation plans developed by four institutions with consultation from EBRD and Oliver Wyman (work block leads)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Discuss next steps</a:t>
            </a:r>
          </a:p>
        </p:txBody>
      </p:sp>
    </p:spTree>
    <p:extLst>
      <p:ext uri="{BB962C8B-B14F-4D97-AF65-F5344CB8AC3E}">
        <p14:creationId xmlns:p14="http://schemas.microsoft.com/office/powerpoint/2010/main" val="140363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to Block C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22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Operations processes description is the key document for building the new infrastructure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Must contain the expected new business process structure to prioritize automation of crucial and manual labour intensive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Must be in line with projected legal changes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Will be the basis for configuring the IT systems (CSD core system, messaging, reporting, billing, etc.)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Without agreement on basic principles of key processes, the IT Vendor selection cannot be finalized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Finalization of key processes description might take more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IT tasks have been shifted earlier, as some processes like building the test environment can be started without finalization of processes documentation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On the same time, it imposes risk of additional customization in later stages of the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Vendor selection process must also cover the requirements for IT infrastructure on CSD and CCP side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72030" y="0"/>
            <a:ext cx="4999940" cy="3046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US" sz="1400" b="1" kern="0" dirty="0" smtClean="0">
                <a:solidFill>
                  <a:schemeClr val="bg1">
                    <a:lumMod val="75000"/>
                  </a:schemeClr>
                </a:solidFill>
              </a:rPr>
              <a:t>Updated in May 2017, based on feedback from work block leads</a:t>
            </a:r>
          </a:p>
        </p:txBody>
      </p:sp>
      <p:graphicFrame>
        <p:nvGraphicFramePr>
          <p:cNvPr id="5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172620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26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30639405"/>
              </p:ext>
            </p:extLst>
          </p:nvPr>
        </p:nvGraphicFramePr>
        <p:xfrm>
          <a:off x="1535" y="1592"/>
          <a:ext cx="1511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5" y="1592"/>
                        <a:ext cx="1511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 support </a:t>
            </a:r>
            <a:r>
              <a:rPr lang="en-GB" dirty="0"/>
              <a:t>(1/2)</a:t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</a:rPr>
              <a:t>Detailed timeline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337215"/>
              </p:ext>
            </p:extLst>
          </p:nvPr>
        </p:nvGraphicFramePr>
        <p:xfrm>
          <a:off x="452536" y="1192434"/>
          <a:ext cx="8234487" cy="3340696"/>
        </p:xfrm>
        <a:graphic>
          <a:graphicData uri="http://schemas.openxmlformats.org/drawingml/2006/table">
            <a:tbl>
              <a:tblPr firstRow="1" bandRow="1"/>
              <a:tblGrid>
                <a:gridCol w="329444"/>
                <a:gridCol w="112486"/>
                <a:gridCol w="2413437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  <a:gridCol w="179304"/>
              </a:tblGrid>
              <a:tr h="253628">
                <a:tc gridSpan="2"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>
                    <a:lnL w="12700" cmpd="sng">
                      <a:noFill/>
                      <a:prstDash val="soli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53628">
                <a:tc gridSpan="2"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>
                    <a:lnL w="12700" cmpd="sng">
                      <a:noFill/>
                      <a:prstDash val="soli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</a:t>
                      </a: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</a:t>
                      </a: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</a:t>
                      </a:r>
                      <a:endParaRPr lang="en-GB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5655">
                <a:tc gridSpan="3">
                  <a:txBody>
                    <a:bodyPr/>
                    <a:lstStyle/>
                    <a:p>
                      <a:r>
                        <a:rPr lang="en-GB" sz="9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L="35994" marR="35994" marT="36000" marB="36000" anchor="ctr" horzOverflow="overflow"/>
                </a:tc>
                <a:tc gridSpan="2">
                  <a:txBody>
                    <a:bodyPr/>
                    <a:lstStyle/>
                    <a:p>
                      <a:pPr marL="180000" marR="0" lvl="0" indent="-1800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Char char="•"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Description of roles</a:t>
                      </a:r>
                      <a:endParaRPr lang="en-GB" sz="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L="35994" marR="35994" marT="36000" marB="36000" anchor="ctr" horzOverflow="overflow"/>
                </a:tc>
                <a:tc gridSpan="2">
                  <a:txBody>
                    <a:bodyPr/>
                    <a:lstStyle/>
                    <a:p>
                      <a:pPr marL="180000" marR="0" lvl="0" indent="-1800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Char char="•"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Identification of gaps and overlaps</a:t>
                      </a:r>
                      <a:endParaRPr lang="en-GB" sz="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L="35994" marR="35994" marT="36000" marB="36000" anchor="ctr" horzOverflow="overflow"/>
                </a:tc>
                <a:tc gridSpan="2">
                  <a:txBody>
                    <a:bodyPr/>
                    <a:lstStyle/>
                    <a:p>
                      <a:pPr marL="180000" marR="0" lvl="0" indent="-1800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Char char="•"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Hiring of new staff / lay-offs</a:t>
                      </a:r>
                      <a:endParaRPr lang="en-GB" sz="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35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4280" marR="34280" marT="36000" marB="36000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8"/>
                        <a:cs typeface="Arial" charset="0"/>
                      </a:endParaRPr>
                    </a:p>
                  </a:txBody>
                  <a:tcPr marR="0" marT="36005" marB="9715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35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0000" marR="0" lvl="0" indent="-1800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Char char="•"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Participant information</a:t>
                      </a:r>
                      <a:endParaRPr lang="en-GB" sz="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35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80000" marR="0" lvl="0" indent="-1800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Char char="•"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itchFamily="34" charset="-128"/>
                          <a:cs typeface="Arial" panose="020B0604020202020204" pitchFamily="34" charset="0"/>
                        </a:rPr>
                        <a:t>Official market communication</a:t>
                      </a:r>
                      <a:endParaRPr lang="en-GB" sz="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marT="36005" marB="9715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55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meetings/</a:t>
                      </a:r>
                      <a:r>
                        <a:rPr lang="en-GB" sz="900" b="1" baseline="0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9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workshops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 workshop</a:t>
                      </a: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 smtClean="0"/>
                    </a:p>
                  </a:txBody>
                  <a:tcPr marR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Interview</a:t>
                      </a:r>
                      <a:r>
                        <a:rPr lang="en-GB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with candidates</a:t>
                      </a:r>
                      <a:endParaRPr lang="en-GB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55">
                <a:tc gridSpan="3">
                  <a:txBody>
                    <a:bodyPr/>
                    <a:lstStyle/>
                    <a:p>
                      <a:r>
                        <a:rPr lang="en-GB" sz="900" b="1" kern="0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Key milestones</a:t>
                      </a: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kern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Arial Unicode MS" pitchFamily="34" charset="-128"/>
                        <a:cs typeface="Arial" panose="020B0604020202020204" pitchFamily="34" charset="0"/>
                      </a:endParaRPr>
                    </a:p>
                  </a:txBody>
                  <a:tcPr marL="34280" marR="34280" marT="36000" marB="3600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900" kern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Go-live of new set-up</a:t>
                      </a:r>
                    </a:p>
                  </a:txBody>
                  <a:tcPr marL="87086" marR="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200" kern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820684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91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671647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7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Implementation support </a:t>
            </a:r>
            <a:r>
              <a:rPr lang="en-GB" dirty="0" smtClean="0"/>
              <a:t>(2/2</a:t>
            </a:r>
            <a:r>
              <a:rPr lang="en-GB" dirty="0"/>
              <a:t>)</a:t>
            </a:r>
            <a:br>
              <a:rPr lang="en-GB" dirty="0"/>
            </a:br>
            <a:r>
              <a:rPr lang="en-GB" dirty="0">
                <a:solidFill>
                  <a:schemeClr val="accent1"/>
                </a:solidFill>
              </a:rPr>
              <a:t>Key activities, dependencies and risks</a:t>
            </a:r>
          </a:p>
        </p:txBody>
      </p:sp>
      <p:sp>
        <p:nvSpPr>
          <p:cNvPr id="19" name="Text Placeholder 3"/>
          <p:cNvSpPr txBox="1">
            <a:spLocks/>
          </p:cNvSpPr>
          <p:nvPr/>
        </p:nvSpPr>
        <p:spPr bwMode="gray">
          <a:xfrm>
            <a:off x="452932" y="1200150"/>
            <a:ext cx="171479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Activity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20" name="Text Placeholder 3"/>
          <p:cNvSpPr txBox="1">
            <a:spLocks/>
          </p:cNvSpPr>
          <p:nvPr/>
        </p:nvSpPr>
        <p:spPr bwMode="gray">
          <a:xfrm>
            <a:off x="2248347" y="1200150"/>
            <a:ext cx="416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Description</a:t>
            </a:r>
            <a:endParaRPr lang="en-GB" dirty="0">
              <a:latin typeface="Arial"/>
              <a:cs typeface="Arial"/>
            </a:endParaRPr>
          </a:p>
        </p:txBody>
      </p:sp>
      <p:graphicFrame>
        <p:nvGraphicFramePr>
          <p:cNvPr id="18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62629"/>
              </p:ext>
            </p:extLst>
          </p:nvPr>
        </p:nvGraphicFramePr>
        <p:xfrm>
          <a:off x="7676591" y="0"/>
          <a:ext cx="1032024" cy="387350"/>
        </p:xfrm>
        <a:graphic>
          <a:graphicData uri="http://schemas.openxmlformats.org/drawingml/2006/table">
            <a:tbl>
              <a:tblPr/>
              <a:tblGrid>
                <a:gridCol w="258006"/>
                <a:gridCol w="258006"/>
                <a:gridCol w="258006"/>
                <a:gridCol w="258006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A</a:t>
                      </a:r>
                    </a:p>
                  </a:txBody>
                  <a:tcPr marL="87071" marR="87071" marT="0" marB="0" anchor="b" horzOverflow="overflow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B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C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98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Arial" charset="0"/>
                        </a:rPr>
                        <a:t>D</a:t>
                      </a:r>
                    </a:p>
                  </a:txBody>
                  <a:tcPr marL="87071" marR="87071" marT="0" marB="0" anchor="b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52932" y="1562828"/>
            <a:ext cx="1722687" cy="27550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HR</a:t>
            </a:r>
          </a:p>
        </p:txBody>
      </p:sp>
      <p:sp>
        <p:nvSpPr>
          <p:cNvPr id="10" name="Rectangle 208"/>
          <p:cNvSpPr>
            <a:spLocks noChangeArrowheads="1"/>
          </p:cNvSpPr>
          <p:nvPr/>
        </p:nvSpPr>
        <p:spPr bwMode="gray">
          <a:xfrm>
            <a:off x="2237571" y="1562829"/>
            <a:ext cx="3858429" cy="821404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/>
                <a:ea typeface="Arial Unicode MS" pitchFamily="34" charset="-128"/>
                <a:cs typeface="Arial" charset="0"/>
                <a:sym typeface="Arial"/>
              </a:rPr>
              <a:t>Derive required capabilities for the light CCP as well as the integrated CSD</a:t>
            </a:r>
            <a:endParaRPr lang="en-GB" sz="1000" dirty="0">
              <a:solidFill>
                <a:srgbClr val="000000"/>
              </a:solidFill>
              <a:latin typeface="Arial"/>
              <a:ea typeface="Arial Unicode MS" pitchFamily="34" charset="-128"/>
              <a:cs typeface="Arial" charset="0"/>
              <a:sym typeface="Arial"/>
            </a:endParaRPr>
          </a:p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solidFill>
                  <a:srgbClr val="000000"/>
                </a:solidFill>
                <a:latin typeface="Arial"/>
                <a:ea typeface="Arial Unicode MS" pitchFamily="34" charset="-128"/>
                <a:cs typeface="Arial" charset="0"/>
                <a:sym typeface="Arial"/>
              </a:rPr>
              <a:t>Define roles and responsibilities including comprehensive job descriptions</a:t>
            </a:r>
            <a:endParaRPr lang="en-GB" sz="1000" dirty="0">
              <a:solidFill>
                <a:srgbClr val="000000"/>
              </a:solidFill>
              <a:latin typeface="Arial"/>
              <a:ea typeface="Arial Unicode MS" pitchFamily="34" charset="-128"/>
              <a:cs typeface="Arial" charset="0"/>
              <a:sym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934" y="4381679"/>
            <a:ext cx="1722687" cy="20022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 smtClean="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Communication</a:t>
            </a:r>
            <a:endParaRPr lang="en-GB" sz="1200" b="1" i="1" dirty="0">
              <a:solidFill>
                <a:schemeClr val="tx2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15" name="Rectangle 208"/>
          <p:cNvSpPr>
            <a:spLocks noChangeArrowheads="1"/>
          </p:cNvSpPr>
          <p:nvPr/>
        </p:nvSpPr>
        <p:spPr bwMode="gray">
          <a:xfrm>
            <a:off x="2237571" y="4381679"/>
            <a:ext cx="3858429" cy="826761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defTabSz="939800">
              <a:spcBef>
                <a:spcPts val="200"/>
              </a:spcBef>
              <a:buSzPct val="100000"/>
            </a:pPr>
            <a:r>
              <a:rPr lang="en-GB" sz="1000" dirty="0" smtClean="0">
                <a:latin typeface="Arial"/>
                <a:ea typeface="Arial Unicode MS" pitchFamily="34" charset="-128"/>
                <a:cs typeface="Arial" charset="0"/>
                <a:sym typeface="Arial"/>
              </a:rPr>
              <a:t>Participant information</a:t>
            </a:r>
          </a:p>
          <a:p>
            <a:pPr marL="171450" indent="-171450" defTabSz="93980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/>
                <a:ea typeface="Arial Unicode MS" pitchFamily="34" charset="-128"/>
                <a:cs typeface="Arial" charset="0"/>
                <a:sym typeface="Arial"/>
              </a:rPr>
              <a:t>Information of post trade participants about planned transformation</a:t>
            </a:r>
          </a:p>
          <a:p>
            <a:pPr marL="171450" indent="-171450" defTabSz="939800">
              <a:spcBef>
                <a:spcPts val="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/>
                <a:ea typeface="Arial Unicode MS" pitchFamily="34" charset="-128"/>
                <a:cs typeface="Arial" charset="0"/>
                <a:sym typeface="Arial"/>
              </a:rPr>
              <a:t>Discussion of implications</a:t>
            </a:r>
            <a:endParaRPr lang="en-GB" sz="1000" dirty="0">
              <a:latin typeface="Arial"/>
              <a:ea typeface="Arial Unicode MS" pitchFamily="34" charset="-128"/>
              <a:cs typeface="Arial" charset="0"/>
              <a:sym typeface="Arial"/>
            </a:endParaRPr>
          </a:p>
        </p:txBody>
      </p:sp>
      <p:sp>
        <p:nvSpPr>
          <p:cNvPr id="29" name="Rectangle 208"/>
          <p:cNvSpPr>
            <a:spLocks noChangeArrowheads="1"/>
          </p:cNvSpPr>
          <p:nvPr/>
        </p:nvSpPr>
        <p:spPr bwMode="gray">
          <a:xfrm>
            <a:off x="7467600" y="1562828"/>
            <a:ext cx="1219199" cy="2755095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700"/>
              </a:spcBef>
              <a:buSzPct val="100000"/>
              <a:buFont typeface="Arial"/>
              <a:buChar char="•"/>
            </a:pPr>
            <a:r>
              <a:rPr lang="en-GB" sz="1000" dirty="0" err="1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(ideally on name basis)</a:t>
            </a:r>
            <a:endParaRPr lang="en-GB" sz="1000" dirty="0" smtClean="0">
              <a:solidFill>
                <a:srgbClr val="000000"/>
              </a:solidFill>
              <a:latin typeface="Arial"/>
              <a:ea typeface="Arial Unicode MS" pitchFamily="34" charset="-128"/>
              <a:cs typeface="Arial" charset="0"/>
              <a:sym typeface="Arial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2888" y="1562828"/>
            <a:ext cx="2762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1</a:t>
            </a:r>
            <a:endParaRPr lang="en-GB" sz="2000" b="1" dirty="0" smtClean="0">
              <a:solidFill>
                <a:schemeClr val="tx2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896" y="4418272"/>
            <a:ext cx="2762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smtClean="0">
                <a:solidFill>
                  <a:schemeClr val="tx2"/>
                </a:solidFill>
                <a:latin typeface="Arial"/>
                <a:cs typeface="Arial"/>
                <a:sym typeface="Arial"/>
              </a:rPr>
              <a:t>2</a:t>
            </a:r>
          </a:p>
        </p:txBody>
      </p:sp>
      <p:sp>
        <p:nvSpPr>
          <p:cNvPr id="43" name="Rectangle 208"/>
          <p:cNvSpPr>
            <a:spLocks noChangeArrowheads="1"/>
          </p:cNvSpPr>
          <p:nvPr/>
        </p:nvSpPr>
        <p:spPr bwMode="gray">
          <a:xfrm>
            <a:off x="2237571" y="2449378"/>
            <a:ext cx="3858429" cy="100893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kern="0" dirty="0" smtClean="0">
                <a:latin typeface="Arial"/>
                <a:cs typeface="Arial"/>
                <a:sym typeface="Arial"/>
              </a:rPr>
              <a:t>Conduct gap analysis</a:t>
            </a:r>
          </a:p>
          <a:p>
            <a:pPr marL="360000" lvl="1" indent="-180000">
              <a:buSzPct val="100000"/>
              <a:buFont typeface="Arial"/>
              <a:buChar char="–"/>
            </a:pPr>
            <a:r>
              <a:rPr lang="en-GB" sz="1000" kern="0" dirty="0">
                <a:latin typeface="Arial"/>
                <a:cs typeface="Arial"/>
                <a:sym typeface="Arial"/>
              </a:rPr>
              <a:t>I</a:t>
            </a:r>
            <a:r>
              <a:rPr lang="en-GB" sz="1000" kern="0" dirty="0" smtClean="0">
                <a:latin typeface="Arial"/>
                <a:cs typeface="Arial"/>
                <a:sym typeface="Arial"/>
              </a:rPr>
              <a:t>dentify staff overlaps and capability gaps in current FTE base</a:t>
            </a:r>
          </a:p>
          <a:p>
            <a:pPr marL="360000" lvl="1" indent="-180000">
              <a:buSzPct val="100000"/>
              <a:buFont typeface="Arial"/>
              <a:buChar char="–"/>
            </a:pPr>
            <a:r>
              <a:rPr lang="en-GB" sz="1000" kern="0" dirty="0" smtClean="0">
                <a:latin typeface="Arial"/>
                <a:cs typeface="Arial"/>
                <a:sym typeface="Arial"/>
              </a:rPr>
              <a:t>Allocate </a:t>
            </a:r>
            <a:r>
              <a:rPr lang="en-GB" sz="1000" kern="0" dirty="0">
                <a:latin typeface="Arial"/>
                <a:cs typeface="Arial"/>
                <a:sym typeface="Arial"/>
              </a:rPr>
              <a:t>existing staff to new roles (where possible) and </a:t>
            </a:r>
            <a:r>
              <a:rPr lang="en-GB" sz="1000" kern="0" dirty="0" smtClean="0">
                <a:latin typeface="Arial"/>
                <a:cs typeface="Arial"/>
                <a:sym typeface="Arial"/>
              </a:rPr>
              <a:t>prepare lay-offs</a:t>
            </a:r>
            <a:endParaRPr lang="en-GB" sz="1000" kern="0" dirty="0">
              <a:latin typeface="Arial"/>
              <a:cs typeface="Arial"/>
              <a:sym typeface="Arial"/>
            </a:endParaRPr>
          </a:p>
        </p:txBody>
      </p:sp>
      <p:sp>
        <p:nvSpPr>
          <p:cNvPr id="52" name="Rectangle 208"/>
          <p:cNvSpPr>
            <a:spLocks noChangeArrowheads="1"/>
          </p:cNvSpPr>
          <p:nvPr/>
        </p:nvSpPr>
        <p:spPr bwMode="gray">
          <a:xfrm>
            <a:off x="7467600" y="4381680"/>
            <a:ext cx="1219199" cy="2002235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700"/>
              </a:spcBef>
              <a:buSzPct val="100000"/>
              <a:buFont typeface="Arial"/>
              <a:buChar char="•"/>
            </a:pPr>
            <a:r>
              <a:rPr lang="en-GB" sz="1000" dirty="0" err="1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(ideally on name basis)</a:t>
            </a:r>
            <a:endParaRPr lang="en-GB" sz="1000" dirty="0" smtClean="0">
              <a:solidFill>
                <a:srgbClr val="000000"/>
              </a:solidFill>
              <a:latin typeface="Arial"/>
              <a:ea typeface="Arial Unicode MS" pitchFamily="34" charset="-128"/>
              <a:cs typeface="Arial" charset="0"/>
              <a:sym typeface="Arial"/>
            </a:endParaRPr>
          </a:p>
        </p:txBody>
      </p:sp>
      <p:sp>
        <p:nvSpPr>
          <p:cNvPr id="53" name="Rectangle 208"/>
          <p:cNvSpPr>
            <a:spLocks noChangeArrowheads="1"/>
          </p:cNvSpPr>
          <p:nvPr/>
        </p:nvSpPr>
        <p:spPr bwMode="gray">
          <a:xfrm>
            <a:off x="2237571" y="3515943"/>
            <a:ext cx="3858429" cy="801981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marL="180000" indent="-180000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kern="0" dirty="0" smtClean="0">
                <a:latin typeface="Arial"/>
                <a:cs typeface="Arial"/>
                <a:sym typeface="Arial"/>
              </a:rPr>
              <a:t>Advertise open jobs</a:t>
            </a:r>
          </a:p>
          <a:p>
            <a:pPr marL="180000" indent="-180000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kern="0" dirty="0" smtClean="0">
                <a:latin typeface="Arial"/>
                <a:cs typeface="Arial"/>
                <a:sym typeface="Arial"/>
              </a:rPr>
              <a:t>Run recruiting process</a:t>
            </a:r>
          </a:p>
          <a:p>
            <a:pPr marL="360000" lvl="1" indent="-180000">
              <a:buSzPct val="100000"/>
              <a:buFont typeface="Arial"/>
              <a:buChar char="–"/>
            </a:pPr>
            <a:r>
              <a:rPr lang="en-GB" sz="1000" kern="0" dirty="0" smtClean="0">
                <a:latin typeface="Arial"/>
                <a:cs typeface="Arial"/>
                <a:sym typeface="Arial"/>
              </a:rPr>
              <a:t>Screening, interviews, negotiations etc.</a:t>
            </a:r>
          </a:p>
          <a:p>
            <a:pPr marL="360000" lvl="1" indent="-180000">
              <a:buSzPct val="100000"/>
              <a:buFont typeface="Arial"/>
              <a:buChar char="–"/>
            </a:pPr>
            <a:r>
              <a:rPr lang="en-GB" sz="1000" kern="0" dirty="0" smtClean="0">
                <a:latin typeface="Arial"/>
                <a:cs typeface="Arial"/>
                <a:sym typeface="Arial"/>
              </a:rPr>
              <a:t>Contracting</a:t>
            </a:r>
          </a:p>
        </p:txBody>
      </p:sp>
      <p:sp>
        <p:nvSpPr>
          <p:cNvPr id="22" name="Rectangle 208"/>
          <p:cNvSpPr>
            <a:spLocks noChangeArrowheads="1"/>
          </p:cNvSpPr>
          <p:nvPr/>
        </p:nvSpPr>
        <p:spPr bwMode="gray">
          <a:xfrm>
            <a:off x="2237571" y="5268273"/>
            <a:ext cx="3858429" cy="1115643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t"/>
          <a:lstStyle/>
          <a:p>
            <a:pPr defTabSz="939800">
              <a:spcBef>
                <a:spcPts val="200"/>
              </a:spcBef>
              <a:buSzPct val="100000"/>
            </a:pPr>
            <a:r>
              <a:rPr lang="en-GB" sz="1000" dirty="0" smtClean="0">
                <a:latin typeface="Arial"/>
                <a:ea typeface="Arial Unicode MS" pitchFamily="34" charset="-128"/>
                <a:cs typeface="Arial" charset="0"/>
                <a:sym typeface="Arial"/>
              </a:rPr>
              <a:t>Official market communication</a:t>
            </a:r>
          </a:p>
          <a:p>
            <a:pPr marL="180000" indent="-180000" defTabSz="939800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latin typeface="Arial"/>
                <a:ea typeface="Arial Unicode MS" pitchFamily="34" charset="-128"/>
                <a:cs typeface="Arial" charset="0"/>
                <a:sym typeface="Arial"/>
              </a:rPr>
              <a:t>Prepare market communication program</a:t>
            </a:r>
          </a:p>
          <a:p>
            <a:pPr marL="180000" indent="-180000" defTabSz="939800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latin typeface="Arial"/>
                <a:ea typeface="Arial Unicode MS" pitchFamily="34" charset="-128"/>
                <a:cs typeface="Arial" charset="0"/>
                <a:sym typeface="Arial"/>
              </a:rPr>
              <a:t>Inform CSD and Clearing members before public disclosure</a:t>
            </a:r>
          </a:p>
          <a:p>
            <a:pPr marL="180000" indent="-180000" defTabSz="939800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smtClean="0">
                <a:latin typeface="Arial"/>
                <a:ea typeface="Arial Unicode MS" pitchFamily="34" charset="-128"/>
                <a:cs typeface="Arial" charset="0"/>
                <a:sym typeface="Arial"/>
              </a:rPr>
              <a:t>Official market communication about changes in post trade set-up</a:t>
            </a:r>
            <a:endParaRPr lang="en-GB" sz="1000" dirty="0">
              <a:latin typeface="Arial"/>
              <a:ea typeface="Arial Unicode MS" pitchFamily="34" charset="-128"/>
              <a:cs typeface="Arial" charset="0"/>
              <a:sym typeface="Arial"/>
            </a:endParaRPr>
          </a:p>
        </p:txBody>
      </p:sp>
      <p:sp>
        <p:nvSpPr>
          <p:cNvPr id="24" name="Text Placeholder 3"/>
          <p:cNvSpPr txBox="1">
            <a:spLocks/>
          </p:cNvSpPr>
          <p:nvPr/>
        </p:nvSpPr>
        <p:spPr bwMode="gray">
          <a:xfrm>
            <a:off x="7467601" y="1200741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Responsibilities</a:t>
            </a:r>
            <a:endParaRPr lang="en-GB" baseline="30000" dirty="0">
              <a:latin typeface="Arial"/>
              <a:cs typeface="Arial"/>
            </a:endParaRPr>
          </a:p>
        </p:txBody>
      </p:sp>
      <p:sp>
        <p:nvSpPr>
          <p:cNvPr id="25" name="Rectangle 208"/>
          <p:cNvSpPr>
            <a:spLocks noChangeArrowheads="1"/>
          </p:cNvSpPr>
          <p:nvPr/>
        </p:nvSpPr>
        <p:spPr bwMode="gray">
          <a:xfrm>
            <a:off x="6172201" y="1562828"/>
            <a:ext cx="1219199" cy="821405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26" name="Text Placeholder 3"/>
          <p:cNvSpPr txBox="1">
            <a:spLocks/>
          </p:cNvSpPr>
          <p:nvPr/>
        </p:nvSpPr>
        <p:spPr bwMode="gray">
          <a:xfrm>
            <a:off x="6172201" y="1200741"/>
            <a:ext cx="1219199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</a:pPr>
            <a:r>
              <a:rPr lang="en-GB" dirty="0" smtClean="0">
                <a:latin typeface="Arial"/>
                <a:cs typeface="Arial"/>
              </a:rPr>
              <a:t>Dependencies 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 smtClean="0">
                <a:latin typeface="Arial"/>
                <a:cs typeface="Arial"/>
              </a:rPr>
              <a:t>&amp; risks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27" name="Rectangle 208"/>
          <p:cNvSpPr>
            <a:spLocks noChangeArrowheads="1"/>
          </p:cNvSpPr>
          <p:nvPr/>
        </p:nvSpPr>
        <p:spPr bwMode="gray">
          <a:xfrm>
            <a:off x="6172201" y="2449378"/>
            <a:ext cx="1219199" cy="1008929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30" name="Rectangle 208"/>
          <p:cNvSpPr>
            <a:spLocks noChangeArrowheads="1"/>
          </p:cNvSpPr>
          <p:nvPr/>
        </p:nvSpPr>
        <p:spPr bwMode="gray">
          <a:xfrm>
            <a:off x="6172201" y="3515943"/>
            <a:ext cx="1219199" cy="801981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31" name="Rectangle 208"/>
          <p:cNvSpPr>
            <a:spLocks noChangeArrowheads="1"/>
          </p:cNvSpPr>
          <p:nvPr/>
        </p:nvSpPr>
        <p:spPr bwMode="gray">
          <a:xfrm>
            <a:off x="6172201" y="4381680"/>
            <a:ext cx="1219199" cy="82676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32" name="Rectangle 208"/>
          <p:cNvSpPr>
            <a:spLocks noChangeArrowheads="1"/>
          </p:cNvSpPr>
          <p:nvPr/>
        </p:nvSpPr>
        <p:spPr bwMode="gray">
          <a:xfrm>
            <a:off x="6172201" y="5268273"/>
            <a:ext cx="1219199" cy="1115642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tIns="18288" rIns="45720" bIns="18288" anchor="ctr"/>
          <a:lstStyle/>
          <a:p>
            <a:pPr marL="180000" indent="-180000" defTabSz="939800" fontAlgn="base">
              <a:spcBef>
                <a:spcPts val="200"/>
              </a:spcBef>
              <a:buSzPct val="100000"/>
              <a:buFont typeface="Arial"/>
              <a:buChar char="•"/>
            </a:pPr>
            <a:r>
              <a:rPr lang="en-GB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Tbd</a:t>
            </a:r>
            <a:endParaRPr lang="en-GB" sz="1000" dirty="0" smtClean="0">
              <a:solidFill>
                <a:srgbClr val="000000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1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889707" y="2934396"/>
            <a:ext cx="5815885" cy="576293"/>
          </a:xfrm>
        </p:spPr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3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Program lead to keep overall momentum and provide guidance / steering to work blocks as necessary (incl. regular check-ins with work block leads)</a:t>
            </a:r>
          </a:p>
          <a:p>
            <a:endParaRPr lang="en-GB" dirty="0" smtClean="0"/>
          </a:p>
          <a:p>
            <a:r>
              <a:rPr lang="en-GB" dirty="0" smtClean="0"/>
              <a:t>PMO to set up the overarching process and determine requirements</a:t>
            </a:r>
          </a:p>
          <a:p>
            <a:pPr lvl="1"/>
            <a:r>
              <a:rPr lang="en-GB" dirty="0" smtClean="0"/>
              <a:t>Set-up of monthly transformation board meetings</a:t>
            </a:r>
          </a:p>
          <a:p>
            <a:pPr lvl="1"/>
            <a:r>
              <a:rPr lang="en-GB" dirty="0" smtClean="0"/>
              <a:t>Format of status updates / templates</a:t>
            </a:r>
          </a:p>
          <a:p>
            <a:pPr lvl="1"/>
            <a:r>
              <a:rPr lang="en-GB" dirty="0" smtClean="0"/>
              <a:t>Etc.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Dedicated kick-off sessions for each work block (work blocks A-C in particular)</a:t>
            </a:r>
          </a:p>
          <a:p>
            <a:pPr lvl="1"/>
            <a:r>
              <a:rPr lang="en-GB" dirty="0" smtClean="0"/>
              <a:t>Organised by work blocks leads</a:t>
            </a:r>
          </a:p>
          <a:p>
            <a:pPr lvl="1"/>
            <a:r>
              <a:rPr lang="en-GB" dirty="0" smtClean="0"/>
              <a:t>Ramp-up of additional resources</a:t>
            </a:r>
          </a:p>
          <a:p>
            <a:pPr lvl="1"/>
            <a:r>
              <a:rPr lang="en-GB" dirty="0" smtClean="0"/>
              <a:t>Agreement on modus operandi</a:t>
            </a:r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8270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889707" y="2934396"/>
            <a:ext cx="5815885" cy="576293"/>
          </a:xfrm>
        </p:spPr>
        <p:txBody>
          <a:bodyPr/>
          <a:lstStyle/>
          <a:p>
            <a:r>
              <a:rPr lang="en-GB" dirty="0" smtClean="0"/>
              <a:t>Recap: Target set-up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8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Oliver Wyman recommends to follow a clean-slate approach for the clearing layer implementation</a:t>
            </a:r>
            <a:endParaRPr lang="de-DE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36" y="1354715"/>
            <a:ext cx="8374182" cy="4730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90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792162"/>
          </a:xfrm>
        </p:spPr>
        <p:txBody>
          <a:bodyPr>
            <a:noAutofit/>
          </a:bodyPr>
          <a:lstStyle/>
          <a:p>
            <a:r>
              <a:rPr lang="en-GB" dirty="0"/>
              <a:t>Funding of the transformation and long term development should be provided by a revised ownership structure with strategic interests</a:t>
            </a:r>
            <a:endParaRPr lang="de-DE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339984"/>
            <a:ext cx="8341507" cy="475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55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889707" y="2934396"/>
            <a:ext cx="5815885" cy="576293"/>
          </a:xfrm>
        </p:spPr>
        <p:txBody>
          <a:bodyPr/>
          <a:lstStyle/>
          <a:p>
            <a:r>
              <a:rPr lang="en-GB" dirty="0" smtClean="0"/>
              <a:t>Implementation plan overview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548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 the transformation program, four major work blocks were identified </a:t>
            </a:r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896395"/>
              </p:ext>
            </p:extLst>
          </p:nvPr>
        </p:nvGraphicFramePr>
        <p:xfrm>
          <a:off x="457201" y="1131888"/>
          <a:ext cx="8229599" cy="5270023"/>
        </p:xfrm>
        <a:graphic>
          <a:graphicData uri="http://schemas.openxmlformats.org/drawingml/2006/table">
            <a:tbl>
              <a:tblPr firstRow="1" bandRow="1"/>
              <a:tblGrid>
                <a:gridCol w="1883885"/>
                <a:gridCol w="6345714"/>
              </a:tblGrid>
              <a:tr h="2358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Work</a:t>
                      </a:r>
                      <a:r>
                        <a:rPr lang="en-GB" sz="1100" b="1" baseline="0" dirty="0" smtClean="0">
                          <a:solidFill>
                            <a:schemeClr val="tx1"/>
                          </a:solidFill>
                        </a:rPr>
                        <a:t> block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Activities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Transformation</a:t>
                      </a:r>
                      <a:r>
                        <a:rPr lang="en-GB" sz="1100" b="1" kern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ramp-up</a:t>
                      </a:r>
                      <a:endParaRPr lang="en-GB" sz="1100" b="1" kern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100" b="0" dirty="0" smtClean="0"/>
                        <a:t>Transition: stakeholder buy-in, </a:t>
                      </a:r>
                      <a:r>
                        <a:rPr lang="en-GB" sz="1100" b="0" baseline="0" dirty="0" smtClean="0"/>
                        <a:t>program governance, </a:t>
                      </a:r>
                      <a:r>
                        <a:rPr lang="en-GB" sz="1100" b="0" dirty="0" smtClean="0"/>
                        <a:t>handover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0" dirty="0" smtClean="0">
                          <a:solidFill>
                            <a:schemeClr val="tx2"/>
                          </a:solidFill>
                        </a:rPr>
                        <a:t>A. Post trade corporate finance, governance &amp; organisation</a:t>
                      </a:r>
                    </a:p>
                  </a:txBody>
                  <a:tcPr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Corporate Finance: Financial plan</a:t>
                      </a:r>
                      <a:r>
                        <a:rPr lang="en-GB" sz="1100" baseline="0" dirty="0" smtClean="0"/>
                        <a:t>, </a:t>
                      </a:r>
                      <a:r>
                        <a:rPr lang="en-GB" sz="1100" dirty="0" smtClean="0"/>
                        <a:t>investor</a:t>
                      </a:r>
                      <a:r>
                        <a:rPr lang="en-GB" sz="1100" baseline="0" dirty="0" smtClean="0"/>
                        <a:t> acquisition</a:t>
                      </a:r>
                      <a:r>
                        <a:rPr lang="en-GB" sz="1100" dirty="0" smtClean="0"/>
                        <a:t>, negotiation</a:t>
                      </a:r>
                      <a:r>
                        <a:rPr lang="en-GB" sz="1100" baseline="0" dirty="0" smtClean="0"/>
                        <a:t> with exchanges, </a:t>
                      </a:r>
                      <a:r>
                        <a:rPr lang="en-GB" sz="1100" dirty="0" smtClean="0"/>
                        <a:t>ownership structure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18288" marB="18288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175" lvl="1" indent="0">
                        <a:spcBef>
                          <a:spcPts val="0"/>
                        </a:spcBef>
                      </a:pPr>
                      <a:r>
                        <a:rPr lang="en-GB" sz="1100" dirty="0" smtClean="0"/>
                        <a:t>Governance &amp; top level organisation: P</a:t>
                      </a:r>
                      <a:r>
                        <a:rPr lang="en-GB" sz="1100" baseline="0" dirty="0" smtClean="0"/>
                        <a:t>ost trade holding governance and leadership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0" dirty="0" smtClean="0">
                          <a:solidFill>
                            <a:schemeClr val="tx2"/>
                          </a:solidFill>
                        </a:rPr>
                        <a:t>B. Light CCP operating model implementation</a:t>
                      </a:r>
                    </a:p>
                  </a:txBody>
                  <a:tcPr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Concept specification: System requirements, detailing of outlined target concept 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IT: Vendor selection process (see CSD IT)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vMerge="1">
                  <a:txBody>
                    <a:bodyPr/>
                    <a:lstStyle/>
                    <a:p>
                      <a:endParaRPr lang="en-US" sz="1100"/>
                    </a:p>
                  </a:txBody>
                  <a:tcPr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1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Operations &amp; processes: Risk management processes, workflow determination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1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0" dirty="0" smtClean="0">
                          <a:solidFill>
                            <a:srgbClr val="000000"/>
                          </a:solidFill>
                        </a:rPr>
                        <a:t>Organisational set-up: Teams,</a:t>
                      </a:r>
                      <a:r>
                        <a:rPr lang="en-GB" sz="1100" kern="0" baseline="0" dirty="0" smtClean="0">
                          <a:solidFill>
                            <a:srgbClr val="000000"/>
                          </a:solidFill>
                        </a:rPr>
                        <a:t> positions, </a:t>
                      </a:r>
                      <a:r>
                        <a:rPr lang="en-GB" sz="1100" kern="0" dirty="0" smtClean="0">
                          <a:solidFill>
                            <a:srgbClr val="000000"/>
                          </a:solidFill>
                        </a:rPr>
                        <a:t>roles &amp; responsibilities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vMerge="1">
                  <a:txBody>
                    <a:bodyPr/>
                    <a:lstStyle/>
                    <a:p>
                      <a:endParaRPr lang="en-US" sz="1100"/>
                    </a:p>
                  </a:txBody>
                  <a:tcPr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175" lvl="1" indent="0"/>
                      <a:r>
                        <a:rPr lang="en-GB" sz="1100" dirty="0" smtClean="0"/>
                        <a:t>Pricing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100" dirty="0" smtClean="0"/>
                        <a:t>Risk analysis &amp; IT: Clearing engine and risk models, algorithms, implementation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0" dirty="0" smtClean="0">
                          <a:solidFill>
                            <a:schemeClr val="tx2"/>
                          </a:solidFill>
                        </a:rPr>
                        <a:t>C. Integrated</a:t>
                      </a:r>
                      <a:r>
                        <a:rPr lang="en-GB" sz="1100" b="1" kern="0" baseline="0" dirty="0" smtClean="0">
                          <a:solidFill>
                            <a:schemeClr val="tx2"/>
                          </a:solidFill>
                        </a:rPr>
                        <a:t> CSD operating model implementation</a:t>
                      </a:r>
                      <a:endParaRPr lang="en-GB" sz="1100" b="1" kern="0" dirty="0" smtClean="0">
                        <a:solidFill>
                          <a:schemeClr val="tx2"/>
                        </a:solidFill>
                      </a:endParaRPr>
                    </a:p>
                  </a:txBody>
                  <a:tcPr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100" dirty="0" smtClean="0"/>
                        <a:t>IT: V</a:t>
                      </a:r>
                      <a:r>
                        <a:rPr lang="en-GB" sz="1100" baseline="0" dirty="0" smtClean="0"/>
                        <a:t>endor selection process, implementation of new platform, testing and refinement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1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Operations &amp; processes: Business process analysis</a:t>
                      </a:r>
                      <a:r>
                        <a:rPr lang="en-GB" sz="1100" baseline="0" dirty="0" smtClean="0"/>
                        <a:t> / optimisation / process </a:t>
                      </a:r>
                      <a:r>
                        <a:rPr lang="en-GB" sz="1100" dirty="0" smtClean="0"/>
                        <a:t>documentation</a:t>
                      </a:r>
                    </a:p>
                  </a:txBody>
                  <a:tcPr marR="194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vMerge="1">
                  <a:txBody>
                    <a:bodyPr/>
                    <a:lstStyle/>
                    <a:p>
                      <a:endParaRPr lang="en-US" sz="1100"/>
                    </a:p>
                  </a:txBody>
                  <a:tcPr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1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0" dirty="0" smtClean="0">
                          <a:solidFill>
                            <a:srgbClr val="000000"/>
                          </a:solidFill>
                        </a:rPr>
                        <a:t>Organisational set-up: Teams,</a:t>
                      </a:r>
                      <a:r>
                        <a:rPr lang="en-GB" sz="1100" kern="0" baseline="0" dirty="0" smtClean="0">
                          <a:solidFill>
                            <a:srgbClr val="000000"/>
                          </a:solidFill>
                        </a:rPr>
                        <a:t> positions, </a:t>
                      </a:r>
                      <a:r>
                        <a:rPr lang="en-GB" sz="1100" kern="0" dirty="0" smtClean="0">
                          <a:solidFill>
                            <a:srgbClr val="000000"/>
                          </a:solidFill>
                        </a:rPr>
                        <a:t>roles &amp; responsibilities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1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Pricing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1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Transfer of assets onto new platform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0" dirty="0" smtClean="0">
                          <a:solidFill>
                            <a:schemeClr val="tx2"/>
                          </a:solidFill>
                        </a:rPr>
                        <a:t>D. Implementation support</a:t>
                      </a:r>
                    </a:p>
                  </a:txBody>
                  <a:tcPr marT="18288" marB="182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175" lvl="1" indent="0"/>
                      <a:r>
                        <a:rPr lang="en-GB" sz="1100" dirty="0" smtClean="0"/>
                        <a:t>HR: FTE / capability mapping, gap and overlap identification, recruiting, lay-offs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429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0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T="18288" marB="18288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175" lvl="1" indent="0"/>
                      <a:r>
                        <a:rPr lang="en-GB" sz="1100" dirty="0" smtClean="0"/>
                        <a:t>Communication:</a:t>
                      </a:r>
                      <a:r>
                        <a:rPr lang="en-GB" sz="1100" baseline="0" dirty="0" smtClean="0"/>
                        <a:t> Participant information, official market communication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27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Object 6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77078927"/>
              </p:ext>
            </p:extLst>
          </p:nvPr>
        </p:nvGraphicFramePr>
        <p:xfrm>
          <a:off x="1514" y="1591"/>
          <a:ext cx="1511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14" y="1591"/>
                        <a:ext cx="1511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Chevron 108"/>
          <p:cNvSpPr/>
          <p:nvPr/>
        </p:nvSpPr>
        <p:spPr>
          <a:xfrm>
            <a:off x="4912161" y="2489466"/>
            <a:ext cx="2369590" cy="705998"/>
          </a:xfrm>
          <a:prstGeom prst="chevron">
            <a:avLst>
              <a:gd name="adj" fmla="val 20874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new </a:t>
            </a:r>
            <a:b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ownership structure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930559" y="1651093"/>
            <a:ext cx="529039" cy="3940540"/>
            <a:chOff x="2925446" y="1648700"/>
            <a:chExt cx="529039" cy="3940540"/>
          </a:xfrm>
        </p:grpSpPr>
        <p:sp>
          <p:nvSpPr>
            <p:cNvPr id="29" name="Rectangle 28"/>
            <p:cNvSpPr/>
            <p:nvPr/>
          </p:nvSpPr>
          <p:spPr>
            <a:xfrm>
              <a:off x="2925446" y="1648700"/>
              <a:ext cx="529039" cy="3940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936503" y="5361103"/>
              <a:ext cx="506925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000" b="1" i="1" kern="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Phase C</a:t>
              </a:r>
            </a:p>
          </p:txBody>
        </p:sp>
      </p:grp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042771"/>
              </p:ext>
            </p:extLst>
          </p:nvPr>
        </p:nvGraphicFramePr>
        <p:xfrm>
          <a:off x="435429" y="1378761"/>
          <a:ext cx="8264071" cy="4194867"/>
        </p:xfrm>
        <a:graphic>
          <a:graphicData uri="http://schemas.openxmlformats.org/drawingml/2006/table">
            <a:tbl>
              <a:tblPr firstRow="1" bandRow="1"/>
              <a:tblGrid>
                <a:gridCol w="288537"/>
                <a:gridCol w="1731222"/>
                <a:gridCol w="6244312"/>
              </a:tblGrid>
              <a:tr h="179300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</a:t>
                      </a:r>
                      <a:r>
                        <a:rPr lang="en-GB" sz="1200" b="1" baseline="0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blocks</a:t>
                      </a:r>
                      <a:endParaRPr lang="en-GB" sz="1200" b="1" dirty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>
                          <a:alpha val="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950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chemeClr val="accent4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Transformation </a:t>
                      </a:r>
                      <a:br>
                        <a:rPr lang="en-GB" sz="12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2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ramp-up</a:t>
                      </a:r>
                      <a:endParaRPr lang="en-GB" sz="12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086" marR="8708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4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solidFill>
                            <a:schemeClr val="tx2"/>
                          </a:solidFill>
                          <a:latin typeface="Arial"/>
                          <a:cs typeface="Arial"/>
                          <a:sym typeface="Arial"/>
                        </a:rPr>
                        <a:t>A</a:t>
                      </a:r>
                      <a:endParaRPr lang="en-GB" sz="2400" b="1" dirty="0">
                        <a:solidFill>
                          <a:schemeClr val="tx2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trade corporate finance, governance &amp; organisation</a:t>
                      </a:r>
                    </a:p>
                  </a:txBody>
                  <a:tcPr marL="87086" marR="8708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37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solidFill>
                            <a:schemeClr val="tx2"/>
                          </a:solidFill>
                          <a:latin typeface="Arial"/>
                          <a:cs typeface="Arial"/>
                          <a:sym typeface="Arial"/>
                        </a:rPr>
                        <a:t>B</a:t>
                      </a:r>
                      <a:endParaRPr lang="en-GB" sz="2400" b="1" dirty="0">
                        <a:solidFill>
                          <a:schemeClr val="tx2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Light CCP operating model implementation</a:t>
                      </a:r>
                      <a:endParaRPr lang="en-GB" sz="12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37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tx2"/>
                          </a:solidFill>
                          <a:latin typeface="Arial"/>
                          <a:cs typeface="Arial"/>
                          <a:sym typeface="Arial"/>
                        </a:rPr>
                        <a:t>C</a:t>
                      </a:r>
                    </a:p>
                  </a:txBody>
                  <a:tcPr marL="0" marR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Integrated CSD operating model implementation</a:t>
                      </a:r>
                    </a:p>
                  </a:txBody>
                  <a:tcPr marL="87086" marR="8708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37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tx2"/>
                          </a:solidFill>
                          <a:latin typeface="Arial"/>
                          <a:cs typeface="Arial"/>
                          <a:sym typeface="Arial"/>
                        </a:rPr>
                        <a:t>D</a:t>
                      </a:r>
                    </a:p>
                  </a:txBody>
                  <a:tcPr marL="0" marR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Implementation support</a:t>
                      </a:r>
                    </a:p>
                  </a:txBody>
                  <a:tcPr marL="87086" marR="8708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86" marR="87086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1" name="Curved Connector 90"/>
          <p:cNvCxnSpPr/>
          <p:nvPr/>
        </p:nvCxnSpPr>
        <p:spPr>
          <a:xfrm rot="16200000" flipH="1">
            <a:off x="5836391" y="4250378"/>
            <a:ext cx="1744777" cy="123349"/>
          </a:xfrm>
          <a:prstGeom prst="curvedConnector3">
            <a:avLst>
              <a:gd name="adj1" fmla="val 50000"/>
            </a:avLst>
          </a:prstGeom>
          <a:ln w="95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 transformation is expected to take 18-21 months with </a:t>
            </a:r>
            <a:r>
              <a:rPr lang="en-GB" smtClean="0"/>
              <a:t>a </a:t>
            </a:r>
            <a:br>
              <a:rPr lang="en-GB" smtClean="0"/>
            </a:br>
            <a:r>
              <a:rPr lang="en-GB" smtClean="0"/>
              <a:t>go-live </a:t>
            </a:r>
            <a:r>
              <a:rPr lang="en-GB" dirty="0" smtClean="0"/>
              <a:t>of the new post trade set-up in 01/2019</a:t>
            </a:r>
            <a:endParaRPr lang="en-GB" dirty="0"/>
          </a:p>
        </p:txBody>
      </p:sp>
      <p:cxnSp>
        <p:nvCxnSpPr>
          <p:cNvPr id="63" name="Curved Connector 62"/>
          <p:cNvCxnSpPr>
            <a:stCxn id="168" idx="3"/>
          </p:cNvCxnSpPr>
          <p:nvPr/>
        </p:nvCxnSpPr>
        <p:spPr>
          <a:xfrm flipH="1">
            <a:off x="5491830" y="4217340"/>
            <a:ext cx="39946" cy="606280"/>
          </a:xfrm>
          <a:prstGeom prst="curvedConnector4">
            <a:avLst>
              <a:gd name="adj1" fmla="val -98498"/>
              <a:gd name="adj2" fmla="val 63819"/>
            </a:avLst>
          </a:prstGeom>
          <a:ln w="95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ight Arrow 4"/>
          <p:cNvSpPr/>
          <p:nvPr/>
        </p:nvSpPr>
        <p:spPr>
          <a:xfrm>
            <a:off x="2573567" y="1200150"/>
            <a:ext cx="2400000" cy="411191"/>
          </a:xfrm>
          <a:prstGeom prst="rightArrow">
            <a:avLst>
              <a:gd name="adj1" fmla="val 100000"/>
              <a:gd name="adj2" fmla="val 28867"/>
            </a:avLst>
          </a:prstGeom>
          <a:solidFill>
            <a:schemeClr val="accent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GB" sz="1200" b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</p:txBody>
      </p:sp>
      <p:sp>
        <p:nvSpPr>
          <p:cNvPr id="6" name="Chevron 5"/>
          <p:cNvSpPr/>
          <p:nvPr/>
        </p:nvSpPr>
        <p:spPr>
          <a:xfrm>
            <a:off x="4955362" y="1200150"/>
            <a:ext cx="2400000" cy="411191"/>
          </a:xfrm>
          <a:prstGeom prst="chevron">
            <a:avLst>
              <a:gd name="adj" fmla="val 28867"/>
            </a:avLst>
          </a:prstGeom>
          <a:solidFill>
            <a:schemeClr val="accent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GB" sz="1200" b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</p:txBody>
      </p:sp>
      <p:sp>
        <p:nvSpPr>
          <p:cNvPr id="7" name="Chevron 6"/>
          <p:cNvSpPr/>
          <p:nvPr/>
        </p:nvSpPr>
        <p:spPr>
          <a:xfrm>
            <a:off x="7337157" y="1200150"/>
            <a:ext cx="1371429" cy="411191"/>
          </a:xfrm>
          <a:prstGeom prst="chevron">
            <a:avLst>
              <a:gd name="adj" fmla="val 28867"/>
            </a:avLst>
          </a:prstGeom>
          <a:solidFill>
            <a:schemeClr val="accent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GB" sz="1200" b="1" kern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07" name="Chevron 106"/>
          <p:cNvSpPr/>
          <p:nvPr/>
        </p:nvSpPr>
        <p:spPr>
          <a:xfrm>
            <a:off x="2915319" y="1688562"/>
            <a:ext cx="557618" cy="705998"/>
          </a:xfrm>
          <a:prstGeom prst="chevron">
            <a:avLst>
              <a:gd name="adj" fmla="val 23195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</a:t>
            </a:r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rep.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Diamond 131"/>
          <p:cNvSpPr/>
          <p:nvPr/>
        </p:nvSpPr>
        <p:spPr>
          <a:xfrm>
            <a:off x="3398960" y="1921614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Rectangular Callout 118"/>
          <p:cNvSpPr/>
          <p:nvPr/>
        </p:nvSpPr>
        <p:spPr>
          <a:xfrm>
            <a:off x="3613163" y="1871619"/>
            <a:ext cx="729978" cy="279990"/>
          </a:xfrm>
          <a:prstGeom prst="wedgeRectCallout">
            <a:avLst>
              <a:gd name="adj1" fmla="val -63319"/>
              <a:gd name="adj2" fmla="val 4621"/>
            </a:avLst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ctr"/>
          <a:lstStyle/>
          <a:p>
            <a:pPr algn="ctr"/>
            <a:r>
              <a:rPr lang="en-GB" sz="800" i="1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Program </a:t>
            </a:r>
            <a:br>
              <a:rPr lang="en-GB" sz="800" i="1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</a:br>
            <a:r>
              <a:rPr lang="en-GB" sz="800" i="1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kick-off</a:t>
            </a:r>
            <a:endParaRPr lang="en-GB" sz="800" i="1" kern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112" name="Chevron 111"/>
          <p:cNvSpPr/>
          <p:nvPr/>
        </p:nvSpPr>
        <p:spPr>
          <a:xfrm>
            <a:off x="2918016" y="2489466"/>
            <a:ext cx="554921" cy="705998"/>
          </a:xfrm>
          <a:prstGeom prst="chevron">
            <a:avLst>
              <a:gd name="adj" fmla="val 23195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Fin. </a:t>
            </a:r>
            <a:b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Chevron 130"/>
          <p:cNvSpPr/>
          <p:nvPr/>
        </p:nvSpPr>
        <p:spPr>
          <a:xfrm>
            <a:off x="3472935" y="2489469"/>
            <a:ext cx="859712" cy="335133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Investor acquisition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Chevron 165"/>
          <p:cNvSpPr/>
          <p:nvPr/>
        </p:nvSpPr>
        <p:spPr>
          <a:xfrm>
            <a:off x="6111982" y="3272098"/>
            <a:ext cx="584495" cy="335132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96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Chevron 167"/>
          <p:cNvSpPr/>
          <p:nvPr/>
        </p:nvSpPr>
        <p:spPr>
          <a:xfrm>
            <a:off x="4950963" y="4049774"/>
            <a:ext cx="580813" cy="335132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5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Org. set-up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Chevron 170"/>
          <p:cNvSpPr/>
          <p:nvPr/>
        </p:nvSpPr>
        <p:spPr>
          <a:xfrm>
            <a:off x="6101581" y="5184440"/>
            <a:ext cx="1181092" cy="335132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 market Communication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Chevron 171"/>
          <p:cNvSpPr/>
          <p:nvPr/>
        </p:nvSpPr>
        <p:spPr>
          <a:xfrm>
            <a:off x="7306197" y="4071021"/>
            <a:ext cx="1155272" cy="684000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9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</a:t>
            </a:r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b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assets, start with </a:t>
            </a:r>
            <a:b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NDU </a:t>
            </a:r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gov</a:t>
            </a:r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bonds </a:t>
            </a:r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NBU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Chevron 172"/>
          <p:cNvSpPr/>
          <p:nvPr/>
        </p:nvSpPr>
        <p:spPr>
          <a:xfrm>
            <a:off x="2573567" y="1688562"/>
            <a:ext cx="438527" cy="705998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Con-</a:t>
            </a:r>
            <a:b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cept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Rectangular Callout 174"/>
          <p:cNvSpPr/>
          <p:nvPr/>
        </p:nvSpPr>
        <p:spPr>
          <a:xfrm>
            <a:off x="6779433" y="4030239"/>
            <a:ext cx="734550" cy="307989"/>
          </a:xfrm>
          <a:prstGeom prst="wedgeRectCallout">
            <a:avLst>
              <a:gd name="adj1" fmla="val 19451"/>
              <a:gd name="adj2" fmla="val 93099"/>
            </a:avLst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ctr"/>
          <a:lstStyle/>
          <a:p>
            <a:pPr algn="ctr"/>
            <a:r>
              <a:rPr lang="en-GB" sz="800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Go-live of new integrated CSD</a:t>
            </a:r>
          </a:p>
        </p:txBody>
      </p:sp>
      <p:cxnSp>
        <p:nvCxnSpPr>
          <p:cNvPr id="176" name="Curved Connector 175"/>
          <p:cNvCxnSpPr>
            <a:stCxn id="158" idx="3"/>
          </p:cNvCxnSpPr>
          <p:nvPr/>
        </p:nvCxnSpPr>
        <p:spPr>
          <a:xfrm>
            <a:off x="6111982" y="3439663"/>
            <a:ext cx="85879" cy="1374274"/>
          </a:xfrm>
          <a:prstGeom prst="curvedConnector2">
            <a:avLst/>
          </a:prstGeom>
          <a:ln w="95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hevron 164"/>
          <p:cNvSpPr/>
          <p:nvPr/>
        </p:nvSpPr>
        <p:spPr>
          <a:xfrm>
            <a:off x="5531168" y="4049774"/>
            <a:ext cx="1165310" cy="335132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Pricing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Diamond 183"/>
          <p:cNvSpPr/>
          <p:nvPr/>
        </p:nvSpPr>
        <p:spPr>
          <a:xfrm>
            <a:off x="8387494" y="4318647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Diamond 186"/>
          <p:cNvSpPr/>
          <p:nvPr/>
        </p:nvSpPr>
        <p:spPr>
          <a:xfrm>
            <a:off x="6622501" y="3363235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Diamond 187"/>
          <p:cNvSpPr/>
          <p:nvPr/>
        </p:nvSpPr>
        <p:spPr>
          <a:xfrm>
            <a:off x="6622501" y="4120584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Diamond 189"/>
          <p:cNvSpPr/>
          <p:nvPr/>
        </p:nvSpPr>
        <p:spPr>
          <a:xfrm>
            <a:off x="5479161" y="4120584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Rectangular Callout 193"/>
          <p:cNvSpPr/>
          <p:nvPr/>
        </p:nvSpPr>
        <p:spPr>
          <a:xfrm>
            <a:off x="7882285" y="4755022"/>
            <a:ext cx="802976" cy="307989"/>
          </a:xfrm>
          <a:prstGeom prst="wedgeRectCallout">
            <a:avLst>
              <a:gd name="adj1" fmla="val 23391"/>
              <a:gd name="adj2" fmla="val -141803"/>
            </a:avLst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ctr"/>
          <a:lstStyle/>
          <a:p>
            <a:pPr algn="ctr"/>
            <a:r>
              <a:rPr lang="en-GB" sz="800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Transformation completed</a:t>
            </a:r>
          </a:p>
        </p:txBody>
      </p:sp>
      <p:cxnSp>
        <p:nvCxnSpPr>
          <p:cNvPr id="210" name="Curved Connector 209"/>
          <p:cNvCxnSpPr/>
          <p:nvPr/>
        </p:nvCxnSpPr>
        <p:spPr>
          <a:xfrm rot="16200000" flipH="1">
            <a:off x="2776639" y="3842685"/>
            <a:ext cx="812658" cy="341749"/>
          </a:xfrm>
          <a:prstGeom prst="curvedConnector3">
            <a:avLst>
              <a:gd name="adj1" fmla="val 50000"/>
            </a:avLst>
          </a:prstGeom>
          <a:ln w="95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Chevron 157"/>
          <p:cNvSpPr/>
          <p:nvPr/>
        </p:nvSpPr>
        <p:spPr>
          <a:xfrm>
            <a:off x="5531169" y="3272097"/>
            <a:ext cx="580813" cy="335132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5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Org. set-up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59282" y="5698993"/>
            <a:ext cx="6923520" cy="307777"/>
            <a:chOff x="482247" y="5938971"/>
            <a:chExt cx="7269695" cy="307777"/>
          </a:xfrm>
        </p:grpSpPr>
        <p:sp>
          <p:nvSpPr>
            <p:cNvPr id="23" name="TextBox 22"/>
            <p:cNvSpPr txBox="1"/>
            <p:nvPr/>
          </p:nvSpPr>
          <p:spPr>
            <a:xfrm>
              <a:off x="482247" y="5938971"/>
              <a:ext cx="2060180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b="1" kern="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Transformation board </a:t>
              </a:r>
              <a:r>
                <a:rPr lang="en-GB" sz="1000" b="1" kern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meetings </a:t>
              </a:r>
              <a:endParaRPr lang="en-GB" sz="1000" b="1" ker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000" kern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monthly </a:t>
              </a:r>
              <a:r>
                <a:rPr lang="en-GB" sz="1000" kern="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progress reports</a:t>
              </a:r>
            </a:p>
          </p:txBody>
        </p:sp>
        <p:sp>
          <p:nvSpPr>
            <p:cNvPr id="13" name="Diamond 12"/>
            <p:cNvSpPr/>
            <p:nvPr/>
          </p:nvSpPr>
          <p:spPr>
            <a:xfrm>
              <a:off x="3568907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Diamond 13"/>
            <p:cNvSpPr/>
            <p:nvPr/>
          </p:nvSpPr>
          <p:spPr>
            <a:xfrm>
              <a:off x="3780891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Diamond 14"/>
            <p:cNvSpPr/>
            <p:nvPr/>
          </p:nvSpPr>
          <p:spPr>
            <a:xfrm>
              <a:off x="4204859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Diamond 15"/>
            <p:cNvSpPr/>
            <p:nvPr/>
          </p:nvSpPr>
          <p:spPr>
            <a:xfrm>
              <a:off x="4840811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5" name="Diamond 194"/>
            <p:cNvSpPr/>
            <p:nvPr/>
          </p:nvSpPr>
          <p:spPr>
            <a:xfrm>
              <a:off x="3992875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6" name="Diamond 195"/>
            <p:cNvSpPr/>
            <p:nvPr/>
          </p:nvSpPr>
          <p:spPr>
            <a:xfrm>
              <a:off x="4628827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7" name="Diamond 196"/>
            <p:cNvSpPr/>
            <p:nvPr/>
          </p:nvSpPr>
          <p:spPr>
            <a:xfrm>
              <a:off x="4416843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8" name="Diamond 197"/>
            <p:cNvSpPr/>
            <p:nvPr/>
          </p:nvSpPr>
          <p:spPr>
            <a:xfrm>
              <a:off x="5052795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9" name="Diamond 198"/>
            <p:cNvSpPr/>
            <p:nvPr/>
          </p:nvSpPr>
          <p:spPr>
            <a:xfrm>
              <a:off x="5264779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0" name="Diamond 199"/>
            <p:cNvSpPr/>
            <p:nvPr/>
          </p:nvSpPr>
          <p:spPr>
            <a:xfrm>
              <a:off x="5688747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1" name="Diamond 200"/>
            <p:cNvSpPr/>
            <p:nvPr/>
          </p:nvSpPr>
          <p:spPr>
            <a:xfrm>
              <a:off x="6536683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2" name="Diamond 201"/>
            <p:cNvSpPr/>
            <p:nvPr/>
          </p:nvSpPr>
          <p:spPr>
            <a:xfrm>
              <a:off x="5476763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3" name="Diamond 202"/>
            <p:cNvSpPr/>
            <p:nvPr/>
          </p:nvSpPr>
          <p:spPr>
            <a:xfrm>
              <a:off x="6112715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4" name="Diamond 203"/>
            <p:cNvSpPr/>
            <p:nvPr/>
          </p:nvSpPr>
          <p:spPr>
            <a:xfrm>
              <a:off x="5900731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" name="Diamond 204"/>
            <p:cNvSpPr/>
            <p:nvPr/>
          </p:nvSpPr>
          <p:spPr>
            <a:xfrm>
              <a:off x="6748667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" name="Diamond 205"/>
            <p:cNvSpPr/>
            <p:nvPr/>
          </p:nvSpPr>
          <p:spPr>
            <a:xfrm>
              <a:off x="7384619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" name="Diamond 206"/>
            <p:cNvSpPr/>
            <p:nvPr/>
          </p:nvSpPr>
          <p:spPr>
            <a:xfrm>
              <a:off x="6324699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8" name="Diamond 207"/>
            <p:cNvSpPr/>
            <p:nvPr/>
          </p:nvSpPr>
          <p:spPr>
            <a:xfrm>
              <a:off x="7172635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9" name="Diamond 208"/>
            <p:cNvSpPr/>
            <p:nvPr/>
          </p:nvSpPr>
          <p:spPr>
            <a:xfrm>
              <a:off x="6960651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2" name="Diamond 211"/>
            <p:cNvSpPr/>
            <p:nvPr/>
          </p:nvSpPr>
          <p:spPr>
            <a:xfrm>
              <a:off x="7596594" y="5938971"/>
              <a:ext cx="155348" cy="180000"/>
            </a:xfrm>
            <a:prstGeom prst="diamond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8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4" name="Diamond 163"/>
          <p:cNvSpPr/>
          <p:nvPr/>
        </p:nvSpPr>
        <p:spPr>
          <a:xfrm>
            <a:off x="7214241" y="4490137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0" name="Curved Connector 79"/>
          <p:cNvCxnSpPr>
            <a:endCxn id="157" idx="1"/>
          </p:cNvCxnSpPr>
          <p:nvPr/>
        </p:nvCxnSpPr>
        <p:spPr>
          <a:xfrm rot="16200000" flipH="1">
            <a:off x="3965309" y="2942083"/>
            <a:ext cx="832294" cy="162871"/>
          </a:xfrm>
          <a:prstGeom prst="curvedConnector2">
            <a:avLst/>
          </a:prstGeom>
          <a:ln w="95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78" idx="3"/>
            <a:endCxn id="156" idx="1"/>
          </p:cNvCxnSpPr>
          <p:nvPr/>
        </p:nvCxnSpPr>
        <p:spPr>
          <a:xfrm>
            <a:off x="4332648" y="3027901"/>
            <a:ext cx="130245" cy="784145"/>
          </a:xfrm>
          <a:prstGeom prst="curvedConnector3">
            <a:avLst>
              <a:gd name="adj1" fmla="val 50000"/>
            </a:avLst>
          </a:prstGeom>
          <a:ln w="952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Chevron 152"/>
          <p:cNvSpPr/>
          <p:nvPr/>
        </p:nvSpPr>
        <p:spPr>
          <a:xfrm>
            <a:off x="2918014" y="3272098"/>
            <a:ext cx="1425126" cy="335133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 specification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Chevron 77"/>
          <p:cNvSpPr/>
          <p:nvPr/>
        </p:nvSpPr>
        <p:spPr>
          <a:xfrm>
            <a:off x="3472935" y="2860334"/>
            <a:ext cx="859712" cy="335133"/>
          </a:xfrm>
          <a:prstGeom prst="chevron">
            <a:avLst>
              <a:gd name="adj" fmla="val 28867"/>
            </a:avLst>
          </a:prstGeom>
          <a:solidFill>
            <a:schemeClr val="accent6">
              <a:alpha val="10980"/>
            </a:schemeClr>
          </a:solidFill>
          <a:ln w="9525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8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Negotiation </a:t>
            </a:r>
            <a:br>
              <a:rPr lang="en-GB" sz="8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kern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sz="80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exchanges</a:t>
            </a:r>
            <a:endParaRPr lang="en-GB" sz="800" kern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Diamond 113"/>
          <p:cNvSpPr/>
          <p:nvPr/>
        </p:nvSpPr>
        <p:spPr>
          <a:xfrm>
            <a:off x="3405774" y="2770331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Chevron 161"/>
          <p:cNvSpPr/>
          <p:nvPr/>
        </p:nvSpPr>
        <p:spPr>
          <a:xfrm>
            <a:off x="3423230" y="4049777"/>
            <a:ext cx="1521640" cy="335133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 &amp; processes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Diamond 182"/>
          <p:cNvSpPr/>
          <p:nvPr/>
        </p:nvSpPr>
        <p:spPr>
          <a:xfrm>
            <a:off x="6049910" y="4490137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35429" y="6135370"/>
            <a:ext cx="3945650" cy="180000"/>
            <a:chOff x="1279300" y="6508393"/>
            <a:chExt cx="4142933" cy="180000"/>
          </a:xfrm>
        </p:grpSpPr>
        <p:grpSp>
          <p:nvGrpSpPr>
            <p:cNvPr id="17" name="Group 16"/>
            <p:cNvGrpSpPr/>
            <p:nvPr/>
          </p:nvGrpSpPr>
          <p:grpSpPr>
            <a:xfrm>
              <a:off x="1279300" y="6508393"/>
              <a:ext cx="3349527" cy="180000"/>
              <a:chOff x="444293" y="6325192"/>
              <a:chExt cx="3349527" cy="18000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658335" y="6338248"/>
                <a:ext cx="3135485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000" i="1" kern="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Completion/ major milestone</a:t>
                </a:r>
              </a:p>
            </p:txBody>
          </p:sp>
          <p:sp>
            <p:nvSpPr>
              <p:cNvPr id="90" name="Diamond 89"/>
              <p:cNvSpPr/>
              <p:nvPr/>
            </p:nvSpPr>
            <p:spPr>
              <a:xfrm>
                <a:off x="444293" y="6325192"/>
                <a:ext cx="155348" cy="180000"/>
              </a:xfrm>
              <a:prstGeom prst="diamond">
                <a:avLst/>
              </a:prstGeom>
              <a:solidFill>
                <a:schemeClr val="accent6"/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800" kern="0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3521532" y="6521449"/>
              <a:ext cx="1900701" cy="153888"/>
              <a:chOff x="3653736" y="6521449"/>
              <a:chExt cx="1900701" cy="153888"/>
            </a:xfrm>
          </p:grpSpPr>
          <p:cxnSp>
            <p:nvCxnSpPr>
              <p:cNvPr id="24" name="Straight Arrow Connector 23"/>
              <p:cNvCxnSpPr/>
              <p:nvPr/>
            </p:nvCxnSpPr>
            <p:spPr>
              <a:xfrm>
                <a:off x="3653736" y="6598393"/>
                <a:ext cx="282503" cy="0"/>
              </a:xfrm>
              <a:prstGeom prst="straightConnector1">
                <a:avLst/>
              </a:prstGeom>
              <a:ln w="9525">
                <a:solidFill>
                  <a:schemeClr val="tx2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4029820" y="6521449"/>
                <a:ext cx="152461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0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Dependencies</a:t>
                </a:r>
              </a:p>
            </p:txBody>
          </p:sp>
        </p:grpSp>
      </p:grpSp>
      <p:sp>
        <p:nvSpPr>
          <p:cNvPr id="92" name="Chevron 91"/>
          <p:cNvSpPr/>
          <p:nvPr/>
        </p:nvSpPr>
        <p:spPr>
          <a:xfrm>
            <a:off x="6101581" y="3644478"/>
            <a:ext cx="1180171" cy="335133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 and refinement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Diamond 94"/>
          <p:cNvSpPr/>
          <p:nvPr/>
        </p:nvSpPr>
        <p:spPr>
          <a:xfrm>
            <a:off x="7214241" y="3722042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angular Callout 95"/>
          <p:cNvSpPr/>
          <p:nvPr/>
        </p:nvSpPr>
        <p:spPr>
          <a:xfrm>
            <a:off x="6912597" y="3162668"/>
            <a:ext cx="603288" cy="307989"/>
          </a:xfrm>
          <a:prstGeom prst="wedgeRectCallout">
            <a:avLst>
              <a:gd name="adj1" fmla="val 9199"/>
              <a:gd name="adj2" fmla="val 154499"/>
            </a:avLst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ctr"/>
          <a:lstStyle/>
          <a:p>
            <a:pPr algn="ctr"/>
            <a:r>
              <a:rPr lang="en-GB" sz="800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Go-live of light CCP</a:t>
            </a:r>
          </a:p>
        </p:txBody>
      </p:sp>
      <p:sp>
        <p:nvSpPr>
          <p:cNvPr id="101" name="Diamond 100"/>
          <p:cNvSpPr/>
          <p:nvPr/>
        </p:nvSpPr>
        <p:spPr>
          <a:xfrm>
            <a:off x="4296781" y="4487957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Diamond 141"/>
          <p:cNvSpPr/>
          <p:nvPr/>
        </p:nvSpPr>
        <p:spPr>
          <a:xfrm>
            <a:off x="4268986" y="2752465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Chevron 134"/>
          <p:cNvSpPr/>
          <p:nvPr/>
        </p:nvSpPr>
        <p:spPr>
          <a:xfrm>
            <a:off x="4308177" y="2489466"/>
            <a:ext cx="656300" cy="705998"/>
          </a:xfrm>
          <a:prstGeom prst="chevron">
            <a:avLst>
              <a:gd name="adj" fmla="val 20874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Holding govern. &amp; top level org.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Chevron 156"/>
          <p:cNvSpPr/>
          <p:nvPr/>
        </p:nvSpPr>
        <p:spPr>
          <a:xfrm>
            <a:off x="4370756" y="3272097"/>
            <a:ext cx="1160411" cy="335132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 &amp; processes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Chevron 155"/>
          <p:cNvSpPr/>
          <p:nvPr/>
        </p:nvSpPr>
        <p:spPr>
          <a:xfrm>
            <a:off x="4370757" y="3644478"/>
            <a:ext cx="1730824" cy="335133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45720" rIns="36000" bIns="45720" rtlCol="0" anchor="ctr">
            <a:noAutofit/>
          </a:bodyPr>
          <a:lstStyle/>
          <a:p>
            <a:pPr algn="ctr"/>
            <a:r>
              <a:rPr lang="en-GB" sz="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analysis and IT </a:t>
            </a:r>
            <a:r>
              <a:rPr lang="en-GB" sz="8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</a:t>
            </a:r>
            <a:r>
              <a:rPr lang="en-GB" sz="8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im-</a:t>
            </a:r>
            <a:b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plementation </a:t>
            </a:r>
            <a:r>
              <a:rPr lang="en-GB" sz="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(linked with CSD IT)</a:t>
            </a:r>
          </a:p>
        </p:txBody>
      </p:sp>
      <p:sp>
        <p:nvSpPr>
          <p:cNvPr id="181" name="Diamond 180"/>
          <p:cNvSpPr/>
          <p:nvPr/>
        </p:nvSpPr>
        <p:spPr>
          <a:xfrm>
            <a:off x="6041593" y="3722042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Diamond 188"/>
          <p:cNvSpPr/>
          <p:nvPr/>
        </p:nvSpPr>
        <p:spPr>
          <a:xfrm>
            <a:off x="6049910" y="3363235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Diamond 185"/>
          <p:cNvSpPr/>
          <p:nvPr/>
        </p:nvSpPr>
        <p:spPr>
          <a:xfrm>
            <a:off x="4296781" y="3363235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Diamond 99"/>
          <p:cNvSpPr/>
          <p:nvPr/>
        </p:nvSpPr>
        <p:spPr>
          <a:xfrm>
            <a:off x="4296781" y="3722045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Diamond 103"/>
          <p:cNvSpPr/>
          <p:nvPr/>
        </p:nvSpPr>
        <p:spPr>
          <a:xfrm>
            <a:off x="4870895" y="2752465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ular Callout 104"/>
          <p:cNvSpPr/>
          <p:nvPr/>
        </p:nvSpPr>
        <p:spPr>
          <a:xfrm>
            <a:off x="4100193" y="2188792"/>
            <a:ext cx="603288" cy="254536"/>
          </a:xfrm>
          <a:prstGeom prst="wedgeRectCallout">
            <a:avLst>
              <a:gd name="adj1" fmla="val -5169"/>
              <a:gd name="adj2" fmla="val 161818"/>
            </a:avLst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ctr"/>
          <a:lstStyle/>
          <a:p>
            <a:pPr algn="ctr"/>
            <a:r>
              <a:rPr lang="en-GB" sz="800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Ownership structure</a:t>
            </a:r>
          </a:p>
        </p:txBody>
      </p:sp>
      <p:sp>
        <p:nvSpPr>
          <p:cNvPr id="93" name="Rectangular Callout 92"/>
          <p:cNvSpPr/>
          <p:nvPr/>
        </p:nvSpPr>
        <p:spPr>
          <a:xfrm>
            <a:off x="4933087" y="2151609"/>
            <a:ext cx="663616" cy="409934"/>
          </a:xfrm>
          <a:prstGeom prst="wedgeRectCallout">
            <a:avLst>
              <a:gd name="adj1" fmla="val -46519"/>
              <a:gd name="adj2" fmla="val 93100"/>
            </a:avLst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ctr"/>
          <a:lstStyle/>
          <a:p>
            <a:pPr algn="ctr"/>
            <a:r>
              <a:rPr lang="en-GB" sz="800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Post trade governance finalised</a:t>
            </a:r>
          </a:p>
        </p:txBody>
      </p:sp>
      <p:sp>
        <p:nvSpPr>
          <p:cNvPr id="99" name="Diamond 98"/>
          <p:cNvSpPr/>
          <p:nvPr/>
        </p:nvSpPr>
        <p:spPr>
          <a:xfrm>
            <a:off x="7224888" y="5260440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Chevron 169"/>
          <p:cNvSpPr/>
          <p:nvPr/>
        </p:nvSpPr>
        <p:spPr>
          <a:xfrm>
            <a:off x="4955361" y="4813940"/>
            <a:ext cx="2326390" cy="335133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HR: FTE / capability mapping, gap and </a:t>
            </a:r>
            <a:b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overlap identification, recruiting, lay-offs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Diamond 184"/>
          <p:cNvSpPr/>
          <p:nvPr/>
        </p:nvSpPr>
        <p:spPr>
          <a:xfrm>
            <a:off x="7224888" y="4909015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tangular Callout 93"/>
          <p:cNvSpPr/>
          <p:nvPr/>
        </p:nvSpPr>
        <p:spPr>
          <a:xfrm>
            <a:off x="7576350" y="5164661"/>
            <a:ext cx="942810" cy="307989"/>
          </a:xfrm>
          <a:prstGeom prst="wedgeRectCallout">
            <a:avLst>
              <a:gd name="adj1" fmla="val -78734"/>
              <a:gd name="adj2" fmla="val -99469"/>
            </a:avLst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ctr"/>
          <a:lstStyle/>
          <a:p>
            <a:pPr algn="ctr"/>
            <a:r>
              <a:rPr lang="en-GB" sz="800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New organisation fully staffed</a:t>
            </a:r>
          </a:p>
        </p:txBody>
      </p:sp>
      <p:sp>
        <p:nvSpPr>
          <p:cNvPr id="103" name="Chevron 102"/>
          <p:cNvSpPr/>
          <p:nvPr/>
        </p:nvSpPr>
        <p:spPr>
          <a:xfrm>
            <a:off x="4227784" y="5184440"/>
            <a:ext cx="801416" cy="335132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 information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Chevron 159"/>
          <p:cNvSpPr/>
          <p:nvPr/>
        </p:nvSpPr>
        <p:spPr>
          <a:xfrm>
            <a:off x="4351748" y="4419889"/>
            <a:ext cx="1741226" cy="335133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IT: implementation of platform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Chevron 96"/>
          <p:cNvSpPr/>
          <p:nvPr/>
        </p:nvSpPr>
        <p:spPr>
          <a:xfrm>
            <a:off x="2918015" y="4419889"/>
            <a:ext cx="1425127" cy="335133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IT: </a:t>
            </a:r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vendor </a:t>
            </a:r>
            <a:b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 </a:t>
            </a:r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Chevron 97"/>
          <p:cNvSpPr/>
          <p:nvPr/>
        </p:nvSpPr>
        <p:spPr>
          <a:xfrm>
            <a:off x="2925446" y="3644478"/>
            <a:ext cx="1407202" cy="335133"/>
          </a:xfrm>
          <a:prstGeom prst="chevron">
            <a:avLst>
              <a:gd name="adj" fmla="val 28867"/>
            </a:avLst>
          </a:prstGeom>
          <a:solidFill>
            <a:schemeClr val="accent6">
              <a:alpha val="10980"/>
            </a:schemeClr>
          </a:solidFill>
          <a:ln w="9525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80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IT: vendor selection </a:t>
            </a:r>
            <a:br>
              <a:rPr lang="en-GB" sz="80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0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(see CSD IT)</a:t>
            </a:r>
            <a:endParaRPr lang="en-GB" sz="800" kern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Chevron 160"/>
          <p:cNvSpPr/>
          <p:nvPr/>
        </p:nvSpPr>
        <p:spPr>
          <a:xfrm>
            <a:off x="6101581" y="4419889"/>
            <a:ext cx="1180171" cy="335133"/>
          </a:xfrm>
          <a:prstGeom prst="chevron">
            <a:avLst>
              <a:gd name="adj" fmla="val 28867"/>
            </a:avLst>
          </a:prstGeom>
          <a:solidFill>
            <a:srgbClr val="4F81BD">
              <a:alpha val="10980"/>
            </a:srgb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5720" rIns="36000" bIns="45720" rtlCol="0" anchor="ctr"/>
          <a:lstStyle/>
          <a:p>
            <a:pPr algn="ctr"/>
            <a:r>
              <a:rPr lang="en-GB" sz="8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 and refinement</a:t>
            </a:r>
            <a:endParaRPr lang="en-GB" sz="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072030" y="0"/>
            <a:ext cx="4999940" cy="3046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r>
              <a:rPr lang="en-US" sz="1400" b="1" kern="0" dirty="0" smtClean="0">
                <a:solidFill>
                  <a:schemeClr val="bg1">
                    <a:lumMod val="75000"/>
                  </a:schemeClr>
                </a:solidFill>
              </a:rPr>
              <a:t>Updated in May 2017, based on feedback from work block leads</a:t>
            </a:r>
          </a:p>
        </p:txBody>
      </p:sp>
      <p:sp>
        <p:nvSpPr>
          <p:cNvPr id="102" name="Diamond 101"/>
          <p:cNvSpPr/>
          <p:nvPr/>
        </p:nvSpPr>
        <p:spPr>
          <a:xfrm>
            <a:off x="7182351" y="2770100"/>
            <a:ext cx="147950" cy="180000"/>
          </a:xfrm>
          <a:prstGeom prst="diamond">
            <a:avLst/>
          </a:prstGeom>
          <a:solidFill>
            <a:schemeClr val="accent6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" tIns="73152" rIns="73152" bIns="73152" rtlCol="0" anchor="ctr"/>
          <a:lstStyle/>
          <a:p>
            <a:pPr algn="ctr"/>
            <a:endParaRPr lang="en-GB" sz="800" kern="0" dirty="0" err="1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angular Callout 107"/>
          <p:cNvSpPr/>
          <p:nvPr/>
        </p:nvSpPr>
        <p:spPr>
          <a:xfrm>
            <a:off x="7239000" y="2257066"/>
            <a:ext cx="971601" cy="409934"/>
          </a:xfrm>
          <a:prstGeom prst="wedgeRectCallout">
            <a:avLst>
              <a:gd name="adj1" fmla="val -46519"/>
              <a:gd name="adj2" fmla="val 93100"/>
            </a:avLst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" tIns="9144" rIns="9144" bIns="9144" rtlCol="0" anchor="ctr"/>
          <a:lstStyle/>
          <a:p>
            <a:pPr algn="ctr"/>
            <a:r>
              <a:rPr lang="en-GB" sz="800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New ownership structure implemented</a:t>
            </a:r>
          </a:p>
        </p:txBody>
      </p:sp>
    </p:spTree>
    <p:extLst>
      <p:ext uri="{BB962C8B-B14F-4D97-AF65-F5344CB8AC3E}">
        <p14:creationId xmlns:p14="http://schemas.microsoft.com/office/powerpoint/2010/main" val="124512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C77"/>
                </a:solidFill>
                <a:sym typeface="Arial"/>
              </a:rPr>
              <a:t>A Transformation Board should be introduced to maintain oversight, and coordinate with the program lead who drives the overall progress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795062" y="1825325"/>
            <a:ext cx="4763416" cy="685522"/>
          </a:xfrm>
          <a:prstGeom prst="rect">
            <a:avLst/>
          </a:prstGeom>
          <a:solidFill>
            <a:srgbClr val="BFBFBF"/>
          </a:solidFill>
          <a:ln w="9525" cap="flat" cmpd="sng" algn="ctr">
            <a:solidFill>
              <a:srgbClr val="606060"/>
            </a:solidFill>
            <a:prstDash val="solid"/>
          </a:ln>
          <a:effectLst/>
        </p:spPr>
        <p:txBody>
          <a:bodyPr lIns="0" tIns="72009" rIns="0" bIns="0"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kern="0" dirty="0" smtClean="0">
                <a:solidFill>
                  <a:srgbClr val="000000"/>
                </a:solidFill>
                <a:latin typeface="Arial"/>
              </a:rPr>
              <a:t>Transformation Board</a:t>
            </a:r>
          </a:p>
        </p:txBody>
      </p:sp>
      <p:cxnSp>
        <p:nvCxnSpPr>
          <p:cNvPr id="45" name="Straight Connector 44"/>
          <p:cNvCxnSpPr>
            <a:stCxn id="44" idx="2"/>
            <a:endCxn id="51" idx="0"/>
          </p:cNvCxnSpPr>
          <p:nvPr/>
        </p:nvCxnSpPr>
        <p:spPr>
          <a:xfrm flipH="1">
            <a:off x="3176770" y="2510847"/>
            <a:ext cx="1" cy="265194"/>
          </a:xfrm>
          <a:prstGeom prst="line">
            <a:avLst/>
          </a:prstGeom>
          <a:noFill/>
          <a:ln w="9525" cap="flat" cmpd="sng" algn="ctr">
            <a:solidFill>
              <a:srgbClr val="606060"/>
            </a:solidFill>
            <a:prstDash val="solid"/>
            <a:tailEnd type="none"/>
          </a:ln>
          <a:effectLst/>
        </p:spPr>
      </p:cxnSp>
      <p:cxnSp>
        <p:nvCxnSpPr>
          <p:cNvPr id="46" name="Elbow Connector 45"/>
          <p:cNvCxnSpPr>
            <a:stCxn id="50" idx="1"/>
            <a:endCxn id="51" idx="2"/>
          </p:cNvCxnSpPr>
          <p:nvPr/>
        </p:nvCxnSpPr>
        <p:spPr>
          <a:xfrm rot="10800000">
            <a:off x="3176770" y="3458923"/>
            <a:ext cx="249648" cy="545342"/>
          </a:xfrm>
          <a:prstGeom prst="bentConnector2">
            <a:avLst/>
          </a:prstGeom>
          <a:noFill/>
          <a:ln w="9525" cap="flat" cmpd="sng" algn="ctr">
            <a:solidFill>
              <a:srgbClr val="606060"/>
            </a:solidFill>
            <a:prstDash val="solid"/>
            <a:tailEnd type="none"/>
          </a:ln>
          <a:effectLst/>
        </p:spPr>
      </p:cxnSp>
      <p:sp>
        <p:nvSpPr>
          <p:cNvPr id="47" name="Rectangle 46"/>
          <p:cNvSpPr/>
          <p:nvPr/>
        </p:nvSpPr>
        <p:spPr>
          <a:xfrm>
            <a:off x="3176769" y="4571049"/>
            <a:ext cx="0" cy="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60606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kern="0" dirty="0" err="1" smtClean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48" name="Elbow Connector 47"/>
          <p:cNvCxnSpPr>
            <a:endCxn id="71" idx="0"/>
          </p:cNvCxnSpPr>
          <p:nvPr/>
        </p:nvCxnSpPr>
        <p:spPr>
          <a:xfrm rot="10800000" flipV="1">
            <a:off x="1153722" y="4571048"/>
            <a:ext cx="2030519" cy="352236"/>
          </a:xfrm>
          <a:prstGeom prst="bentConnector2">
            <a:avLst/>
          </a:prstGeom>
          <a:noFill/>
          <a:ln w="9525" cap="flat" cmpd="sng" algn="ctr">
            <a:solidFill>
              <a:srgbClr val="606060"/>
            </a:solidFill>
            <a:prstDash val="solid"/>
            <a:tailEnd type="none"/>
          </a:ln>
          <a:effectLst/>
        </p:spPr>
      </p:cxnSp>
      <p:cxnSp>
        <p:nvCxnSpPr>
          <p:cNvPr id="49" name="Elbow Connector 48"/>
          <p:cNvCxnSpPr>
            <a:endCxn id="70" idx="0"/>
          </p:cNvCxnSpPr>
          <p:nvPr/>
        </p:nvCxnSpPr>
        <p:spPr>
          <a:xfrm rot="10800000" flipV="1">
            <a:off x="2520710" y="4569074"/>
            <a:ext cx="660796" cy="354210"/>
          </a:xfrm>
          <a:prstGeom prst="bentConnector2">
            <a:avLst/>
          </a:prstGeom>
          <a:noFill/>
          <a:ln w="9525" cap="flat" cmpd="sng" algn="ctr">
            <a:solidFill>
              <a:srgbClr val="606060"/>
            </a:solidFill>
            <a:prstDash val="solid"/>
            <a:tailEnd type="none"/>
          </a:ln>
          <a:effectLst/>
        </p:spPr>
      </p:cxnSp>
      <p:sp>
        <p:nvSpPr>
          <p:cNvPr id="50" name="Rectangle 49"/>
          <p:cNvSpPr/>
          <p:nvPr/>
        </p:nvSpPr>
        <p:spPr>
          <a:xfrm>
            <a:off x="3426418" y="3681743"/>
            <a:ext cx="1327299" cy="645043"/>
          </a:xfrm>
          <a:prstGeom prst="rect">
            <a:avLst/>
          </a:prstGeom>
          <a:solidFill>
            <a:srgbClr val="BFBFBF"/>
          </a:solidFill>
          <a:ln w="9525" cap="flat" cmpd="sng" algn="ctr">
            <a:solidFill>
              <a:srgbClr val="606060"/>
            </a:solidFill>
            <a:prstDash val="solid"/>
          </a:ln>
          <a:effectLst/>
        </p:spPr>
        <p:txBody>
          <a:bodyPr lIns="0" tIns="36005" rIns="0" bIns="0"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kern="0" dirty="0" smtClean="0">
                <a:solidFill>
                  <a:srgbClr val="000000"/>
                </a:solidFill>
                <a:latin typeface="Arial"/>
              </a:rPr>
              <a:t>PMO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395277" y="2776041"/>
            <a:ext cx="1562986" cy="682882"/>
          </a:xfrm>
          <a:prstGeom prst="rect">
            <a:avLst/>
          </a:prstGeom>
          <a:solidFill>
            <a:srgbClr val="BFBFBF"/>
          </a:solidFill>
          <a:ln w="9525" cap="flat" cmpd="sng" algn="ctr">
            <a:solidFill>
              <a:srgbClr val="606060"/>
            </a:solidFill>
            <a:prstDash val="solid"/>
          </a:ln>
          <a:effectLst/>
        </p:spPr>
        <p:txBody>
          <a:bodyPr lIns="0" tIns="36005" rIns="0" bIns="0"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kern="0" dirty="0" smtClean="0">
                <a:solidFill>
                  <a:srgbClr val="000000"/>
                </a:solidFill>
                <a:latin typeface="Arial"/>
              </a:rPr>
              <a:t>Program lead</a:t>
            </a:r>
          </a:p>
        </p:txBody>
      </p:sp>
      <p:cxnSp>
        <p:nvCxnSpPr>
          <p:cNvPr id="52" name="Straight Connector 51"/>
          <p:cNvCxnSpPr>
            <a:stCxn id="51" idx="2"/>
            <a:endCxn id="47" idx="0"/>
          </p:cNvCxnSpPr>
          <p:nvPr/>
        </p:nvCxnSpPr>
        <p:spPr>
          <a:xfrm>
            <a:off x="3176770" y="3458923"/>
            <a:ext cx="1" cy="1112126"/>
          </a:xfrm>
          <a:prstGeom prst="line">
            <a:avLst/>
          </a:prstGeom>
          <a:noFill/>
          <a:ln w="9525" cap="flat" cmpd="sng" algn="ctr">
            <a:solidFill>
              <a:srgbClr val="606060"/>
            </a:solidFill>
            <a:prstDash val="solid"/>
            <a:tailEnd type="none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6083336" y="1893908"/>
            <a:ext cx="2590056" cy="45684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190500" lvl="1" indent="-190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GB" sz="1100" kern="0" dirty="0" smtClean="0">
                <a:solidFill>
                  <a:srgbClr val="000000"/>
                </a:solidFill>
                <a:latin typeface="Arial"/>
              </a:rPr>
              <a:t>Decision-making body on project related topics</a:t>
            </a:r>
          </a:p>
          <a:p>
            <a:pPr marL="190500" lvl="1" indent="-190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GB" sz="1100" kern="0" dirty="0" smtClean="0">
                <a:solidFill>
                  <a:srgbClr val="000000"/>
                </a:solidFill>
                <a:latin typeface="Arial"/>
              </a:rPr>
              <a:t>Review and confirmation of project results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083334" y="2872077"/>
            <a:ext cx="2829855" cy="44823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190500" lvl="1" indent="-190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GB" sz="1100" kern="0" dirty="0" smtClean="0">
                <a:solidFill>
                  <a:srgbClr val="000000"/>
                </a:solidFill>
                <a:latin typeface="Arial"/>
              </a:rPr>
              <a:t>Control over the overall program</a:t>
            </a:r>
          </a:p>
          <a:p>
            <a:pPr marL="190500" lvl="1" indent="-190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GB" sz="1100" kern="0" dirty="0" smtClean="0">
                <a:solidFill>
                  <a:srgbClr val="000000"/>
                </a:solidFill>
                <a:latin typeface="Arial"/>
              </a:rPr>
              <a:t>Coordination of work blocks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092001" y="3715016"/>
            <a:ext cx="2821188" cy="14765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190500" lvl="1" indent="-190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GB" sz="1100" kern="0" dirty="0" smtClean="0">
                <a:solidFill>
                  <a:srgbClr val="000000"/>
                </a:solidFill>
                <a:latin typeface="Arial"/>
              </a:rPr>
              <a:t>Process-related support of the program and project managers and develop-</a:t>
            </a:r>
            <a:r>
              <a:rPr lang="en-GB" sz="1100" kern="0" dirty="0" err="1" smtClean="0">
                <a:solidFill>
                  <a:srgbClr val="000000"/>
                </a:solidFill>
                <a:latin typeface="Arial"/>
              </a:rPr>
              <a:t>ment</a:t>
            </a:r>
            <a:r>
              <a:rPr lang="en-GB" sz="1100" kern="0" dirty="0" smtClean="0">
                <a:solidFill>
                  <a:srgbClr val="000000"/>
                </a:solidFill>
                <a:latin typeface="Arial"/>
              </a:rPr>
              <a:t> of program structures and plans</a:t>
            </a:r>
          </a:p>
          <a:p>
            <a:pPr marL="190500" lvl="1" indent="-190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GB" sz="1100" kern="0" dirty="0" smtClean="0">
                <a:solidFill>
                  <a:srgbClr val="000000"/>
                </a:solidFill>
                <a:latin typeface="Arial"/>
              </a:rPr>
              <a:t>Scope management and “gate-keeping“</a:t>
            </a:r>
          </a:p>
          <a:p>
            <a:pPr marL="190500" lvl="1" indent="-190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GB" sz="1100" kern="0" dirty="0" smtClean="0">
                <a:solidFill>
                  <a:srgbClr val="000000"/>
                </a:solidFill>
                <a:latin typeface="Arial"/>
              </a:rPr>
              <a:t>Temporary set-up support / start-up grant</a:t>
            </a:r>
          </a:p>
          <a:p>
            <a:pPr marL="190500" lvl="1" indent="-190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GB" sz="1100" kern="0" dirty="0" smtClean="0">
                <a:solidFill>
                  <a:srgbClr val="000000"/>
                </a:solidFill>
                <a:latin typeface="Arial"/>
              </a:rPr>
              <a:t>Production of project results, decision memos, presentations and documentation</a:t>
            </a:r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5685185" y="1905781"/>
            <a:ext cx="2988207" cy="0"/>
          </a:xfrm>
          <a:prstGeom prst="line">
            <a:avLst/>
          </a:prstGeom>
          <a:noFill/>
          <a:ln w="9525" cap="flat" cmpd="sng" algn="ctr">
            <a:solidFill>
              <a:srgbClr val="008AB3"/>
            </a:solidFill>
            <a:prstDash val="solid"/>
            <a:tailEnd type="oval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>
          <a:xfrm flipH="1">
            <a:off x="4090068" y="2825409"/>
            <a:ext cx="4583324" cy="0"/>
          </a:xfrm>
          <a:prstGeom prst="line">
            <a:avLst/>
          </a:prstGeom>
          <a:noFill/>
          <a:ln w="9525" cap="flat" cmpd="sng" algn="ctr">
            <a:solidFill>
              <a:srgbClr val="008AB3"/>
            </a:solidFill>
            <a:prstDash val="solid"/>
            <a:tailEnd type="oval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>
          <a:xfrm flipH="1">
            <a:off x="4890175" y="3703176"/>
            <a:ext cx="3783217" cy="0"/>
          </a:xfrm>
          <a:prstGeom prst="line">
            <a:avLst/>
          </a:prstGeom>
          <a:noFill/>
          <a:ln w="9525" cap="flat" cmpd="sng" algn="ctr">
            <a:solidFill>
              <a:srgbClr val="008AB3"/>
            </a:solidFill>
            <a:prstDash val="solid"/>
            <a:tailEnd type="oval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>
          <a:xfrm flipH="1">
            <a:off x="6103850" y="5531056"/>
            <a:ext cx="2582950" cy="0"/>
          </a:xfrm>
          <a:prstGeom prst="line">
            <a:avLst/>
          </a:prstGeom>
          <a:noFill/>
          <a:ln w="9525" cap="flat" cmpd="sng" algn="ctr">
            <a:solidFill>
              <a:srgbClr val="008AB3"/>
            </a:solidFill>
            <a:prstDash val="solid"/>
            <a:tailEnd type="oval" w="med" len="med"/>
          </a:ln>
          <a:effectLst/>
        </p:spPr>
      </p:cxnSp>
      <p:cxnSp>
        <p:nvCxnSpPr>
          <p:cNvPr id="60" name="Elbow Connector 59"/>
          <p:cNvCxnSpPr>
            <a:endCxn id="67" idx="0"/>
          </p:cNvCxnSpPr>
          <p:nvPr/>
        </p:nvCxnSpPr>
        <p:spPr>
          <a:xfrm>
            <a:off x="3180855" y="4569074"/>
            <a:ext cx="2073835" cy="354210"/>
          </a:xfrm>
          <a:prstGeom prst="bentConnector2">
            <a:avLst/>
          </a:prstGeom>
          <a:noFill/>
          <a:ln w="9525" cap="flat" cmpd="sng" algn="ctr">
            <a:solidFill>
              <a:srgbClr val="606060"/>
            </a:solidFill>
            <a:prstDash val="solid"/>
            <a:tailEnd type="none"/>
          </a:ln>
          <a:effectLst/>
        </p:spPr>
      </p:cxnSp>
      <p:sp>
        <p:nvSpPr>
          <p:cNvPr id="61" name="Rectangle 60"/>
          <p:cNvSpPr/>
          <p:nvPr/>
        </p:nvSpPr>
        <p:spPr>
          <a:xfrm>
            <a:off x="841139" y="4571050"/>
            <a:ext cx="3321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BFBFBF"/>
                </a:solidFill>
                <a:latin typeface="Arial"/>
                <a:ea typeface="Arial Unicode MS" pitchFamily="34" charset="-128"/>
                <a:cs typeface="Arial" charset="0"/>
              </a:rPr>
              <a:t>A</a:t>
            </a:r>
            <a:endParaRPr lang="en-GB" sz="1600" b="1" dirty="0">
              <a:solidFill>
                <a:srgbClr val="BFBFBF"/>
              </a:solidFill>
              <a:latin typeface="Arial"/>
              <a:ea typeface="Arial Unicode MS" pitchFamily="34" charset="-128"/>
              <a:cs typeface="Arial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199583" y="4571050"/>
            <a:ext cx="3321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BFBFBF"/>
                </a:solidFill>
                <a:latin typeface="Arial"/>
                <a:ea typeface="Arial Unicode MS" pitchFamily="34" charset="-128"/>
                <a:cs typeface="Arial" charset="0"/>
              </a:rPr>
              <a:t>B</a:t>
            </a:r>
            <a:endParaRPr lang="en-GB" sz="1600" b="1" dirty="0">
              <a:solidFill>
                <a:srgbClr val="BFBFBF"/>
              </a:solidFill>
              <a:latin typeface="Arial"/>
              <a:ea typeface="Arial Unicode MS" pitchFamily="34" charset="-128"/>
              <a:cs typeface="Arial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556524" y="4571050"/>
            <a:ext cx="3321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BFBFBF"/>
                </a:solidFill>
                <a:latin typeface="Arial"/>
                <a:ea typeface="Arial Unicode MS" pitchFamily="34" charset="-128"/>
                <a:cs typeface="Arial" charset="0"/>
              </a:rPr>
              <a:t>C</a:t>
            </a:r>
            <a:endParaRPr lang="en-GB" sz="1600" b="1" dirty="0">
              <a:solidFill>
                <a:srgbClr val="BFBFBF"/>
              </a:solidFill>
              <a:latin typeface="Arial"/>
              <a:ea typeface="Arial Unicode MS" pitchFamily="34" charset="-128"/>
              <a:cs typeface="Arial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945259" y="4571050"/>
            <a:ext cx="3321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3000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BFBFBF"/>
                </a:solidFill>
                <a:latin typeface="Arial"/>
                <a:ea typeface="Arial Unicode MS" pitchFamily="34" charset="-128"/>
                <a:cs typeface="Arial" charset="0"/>
              </a:rPr>
              <a:t>D</a:t>
            </a:r>
            <a:endParaRPr lang="en-GB" sz="1600" b="1" dirty="0">
              <a:solidFill>
                <a:srgbClr val="BFBFBF"/>
              </a:solidFill>
              <a:latin typeface="Arial"/>
              <a:ea typeface="Arial Unicode MS" pitchFamily="34" charset="-128"/>
              <a:cs typeface="Arial" charset="0"/>
            </a:endParaRPr>
          </a:p>
        </p:txBody>
      </p:sp>
      <p:sp>
        <p:nvSpPr>
          <p:cNvPr id="65" name="Text Placeholder 3"/>
          <p:cNvSpPr txBox="1">
            <a:spLocks/>
          </p:cNvSpPr>
          <p:nvPr/>
        </p:nvSpPr>
        <p:spPr bwMode="gray">
          <a:xfrm>
            <a:off x="6103851" y="1406525"/>
            <a:ext cx="3038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  <a:defRPr/>
            </a:pPr>
            <a:r>
              <a:rPr lang="en-GB" kern="0" dirty="0" smtClean="0">
                <a:solidFill>
                  <a:schemeClr val="tx2"/>
                </a:solidFill>
                <a:latin typeface="Arial"/>
              </a:rPr>
              <a:t>Description</a:t>
            </a:r>
            <a:endParaRPr lang="en-GB" kern="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66" name="Text Placeholder 3"/>
          <p:cNvSpPr txBox="1">
            <a:spLocks/>
          </p:cNvSpPr>
          <p:nvPr/>
        </p:nvSpPr>
        <p:spPr bwMode="gray">
          <a:xfrm>
            <a:off x="455613" y="1406525"/>
            <a:ext cx="340000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None/>
              <a:defRPr sz="1200" b="1">
                <a:solidFill>
                  <a:schemeClr val="accent1"/>
                </a:solidFill>
                <a:latin typeface="+mj-lt"/>
                <a:ea typeface="+mn-ea"/>
                <a:cs typeface="+mn-cs"/>
                <a:sym typeface="Arial"/>
              </a:defRPr>
            </a:lvl1pPr>
            <a:lvl2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200">
                <a:solidFill>
                  <a:schemeClr val="accent1"/>
                </a:solidFill>
                <a:latin typeface="+mn-lt"/>
                <a:cs typeface="+mn-cs"/>
                <a:sym typeface="Arial"/>
              </a:defRPr>
            </a:lvl2pPr>
            <a:lvl3pPr marL="5159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3pPr>
            <a:lvl4pPr marL="684213" indent="-16668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4pPr>
            <a:lvl5pPr marL="8588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000">
                <a:solidFill>
                  <a:schemeClr val="accent2"/>
                </a:solidFill>
                <a:latin typeface="+mn-lt"/>
                <a:cs typeface="+mn-cs"/>
                <a:sym typeface="Arial"/>
              </a:defRPr>
            </a:lvl5pPr>
            <a:lvl6pPr marL="1316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7732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2304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6876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6000"/>
              </a:lnSpc>
              <a:defRPr/>
            </a:pPr>
            <a:r>
              <a:rPr lang="en-GB" kern="0" dirty="0" smtClean="0">
                <a:solidFill>
                  <a:schemeClr val="tx2"/>
                </a:solidFill>
                <a:latin typeface="Arial"/>
              </a:rPr>
              <a:t>Proposed transformation program governance</a:t>
            </a:r>
            <a:endParaRPr lang="en-GB" kern="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616067" y="4923286"/>
            <a:ext cx="1277243" cy="1433065"/>
          </a:xfrm>
          <a:prstGeom prst="rect">
            <a:avLst/>
          </a:prstGeom>
          <a:solidFill>
            <a:srgbClr val="BFBFBF">
              <a:lumMod val="20000"/>
              <a:lumOff val="80000"/>
            </a:srgbClr>
          </a:solidFill>
          <a:ln w="9525" cap="flat" cmpd="sng" algn="ctr">
            <a:solidFill>
              <a:srgbClr val="BFBFBF"/>
            </a:solidFill>
            <a:prstDash val="solid"/>
          </a:ln>
          <a:effectLst/>
        </p:spPr>
        <p:txBody>
          <a:bodyPr lIns="0" rIns="0"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kern="0" dirty="0" smtClean="0">
                <a:solidFill>
                  <a:srgbClr val="000000"/>
                </a:solidFill>
                <a:latin typeface="Arial"/>
              </a:rPr>
              <a:t>Implementation support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083334" y="5555559"/>
            <a:ext cx="2603466" cy="997641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190500" lvl="1" indent="-190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GB" sz="1100" kern="0" dirty="0" smtClean="0">
                <a:solidFill>
                  <a:srgbClr val="000000"/>
                </a:solidFill>
                <a:latin typeface="Arial"/>
              </a:rPr>
              <a:t>Development of project results</a:t>
            </a:r>
          </a:p>
          <a:p>
            <a:pPr marL="190500" lvl="1" indent="-1905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en-GB" sz="1100" kern="0" dirty="0" smtClean="0">
                <a:solidFill>
                  <a:srgbClr val="000000"/>
                </a:solidFill>
                <a:latin typeface="Arial"/>
              </a:rPr>
              <a:t>Responsibility for the projects and fulfilment of the project goals and milestones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49078" y="4923286"/>
            <a:ext cx="1277243" cy="1433065"/>
          </a:xfrm>
          <a:prstGeom prst="rect">
            <a:avLst/>
          </a:prstGeom>
          <a:solidFill>
            <a:srgbClr val="BFBFBF">
              <a:lumMod val="20000"/>
              <a:lumOff val="80000"/>
            </a:srgbClr>
          </a:solidFill>
          <a:ln w="9525" cap="flat" cmpd="sng" algn="ctr">
            <a:solidFill>
              <a:srgbClr val="BFBFBF"/>
            </a:solidFill>
            <a:prstDash val="solid"/>
          </a:ln>
          <a:effectLst/>
        </p:spPr>
        <p:txBody>
          <a:bodyPr lIns="0" rIns="0"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kern="0" dirty="0">
                <a:solidFill>
                  <a:srgbClr val="000000"/>
                </a:solidFill>
                <a:latin typeface="Arial"/>
              </a:rPr>
              <a:t>Integrated CSD operating </a:t>
            </a:r>
            <a:r>
              <a:rPr lang="en-GB" sz="1000" b="1" kern="0" dirty="0" smtClean="0">
                <a:solidFill>
                  <a:srgbClr val="000000"/>
                </a:solidFill>
                <a:latin typeface="Arial"/>
              </a:rPr>
              <a:t>model implementation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882089" y="4923286"/>
            <a:ext cx="1277243" cy="1433065"/>
          </a:xfrm>
          <a:prstGeom prst="rect">
            <a:avLst/>
          </a:prstGeom>
          <a:solidFill>
            <a:srgbClr val="BFBFBF">
              <a:lumMod val="20000"/>
              <a:lumOff val="80000"/>
            </a:srgbClr>
          </a:solidFill>
          <a:ln w="9525" cap="flat" cmpd="sng" algn="ctr">
            <a:solidFill>
              <a:srgbClr val="BFBFBF"/>
            </a:solidFill>
            <a:prstDash val="solid"/>
          </a:ln>
          <a:effectLst/>
        </p:spPr>
        <p:txBody>
          <a:bodyPr lIns="0" rIns="0"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kern="0" dirty="0">
                <a:solidFill>
                  <a:srgbClr val="000000"/>
                </a:solidFill>
                <a:latin typeface="Arial"/>
              </a:rPr>
              <a:t>Light CCP </a:t>
            </a:r>
            <a:r>
              <a:rPr lang="en-GB" sz="1000" b="1" kern="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en-GB" sz="1000" b="1" kern="0" dirty="0" smtClean="0">
                <a:solidFill>
                  <a:srgbClr val="000000"/>
                </a:solidFill>
                <a:latin typeface="Arial"/>
              </a:rPr>
            </a:br>
            <a:r>
              <a:rPr lang="en-GB" sz="1000" b="1" kern="0" dirty="0" smtClean="0">
                <a:solidFill>
                  <a:srgbClr val="000000"/>
                </a:solidFill>
                <a:latin typeface="Arial"/>
              </a:rPr>
              <a:t>operating model implementation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15099" y="4923286"/>
            <a:ext cx="1277243" cy="1433065"/>
          </a:xfrm>
          <a:prstGeom prst="rect">
            <a:avLst/>
          </a:prstGeom>
          <a:solidFill>
            <a:srgbClr val="BFBFBF">
              <a:lumMod val="20000"/>
              <a:lumOff val="80000"/>
            </a:srgbClr>
          </a:solidFill>
          <a:ln w="9525" cap="flat" cmpd="sng" algn="ctr">
            <a:solidFill>
              <a:srgbClr val="BFBFBF"/>
            </a:solidFill>
            <a:prstDash val="solid"/>
          </a:ln>
          <a:effectLst/>
        </p:spPr>
        <p:txBody>
          <a:bodyPr lIns="0" rIns="0"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kern="0" dirty="0">
                <a:solidFill>
                  <a:srgbClr val="000000"/>
                </a:solidFill>
                <a:latin typeface="Arial"/>
              </a:rPr>
              <a:t>Post trade corporate finance, governance &amp; organisation</a:t>
            </a:r>
            <a:endParaRPr lang="en-GB" sz="1000" b="1" kern="0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734437" y="5497416"/>
            <a:ext cx="1018721" cy="777465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60606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kern="0" dirty="0" smtClean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76" name="Elbow Connector 75"/>
          <p:cNvCxnSpPr>
            <a:endCxn id="69" idx="0"/>
          </p:cNvCxnSpPr>
          <p:nvPr/>
        </p:nvCxnSpPr>
        <p:spPr>
          <a:xfrm>
            <a:off x="3176768" y="4571050"/>
            <a:ext cx="710932" cy="352234"/>
          </a:xfrm>
          <a:prstGeom prst="bentConnector2">
            <a:avLst/>
          </a:prstGeom>
          <a:noFill/>
          <a:ln w="9525" cap="flat" cmpd="sng" algn="ctr">
            <a:solidFill>
              <a:srgbClr val="606060"/>
            </a:solidFill>
            <a:prstDash val="solid"/>
            <a:tailEnd type="none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1452590" y="2168086"/>
            <a:ext cx="343758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i="1" kern="0" dirty="0" smtClean="0">
                <a:solidFill>
                  <a:srgbClr val="000000"/>
                </a:solidFill>
                <a:latin typeface="Arial"/>
              </a:rPr>
              <a:t>- Local stakeholders and major investors-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69738" y="5755969"/>
            <a:ext cx="74811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i="1" kern="0" dirty="0" smtClean="0">
                <a:solidFill>
                  <a:srgbClr val="000000"/>
                </a:solidFill>
                <a:latin typeface="Arial"/>
              </a:rPr>
              <a:t>- </a:t>
            </a:r>
            <a:r>
              <a:rPr lang="en-GB" sz="1000" i="1" kern="0" dirty="0" err="1" smtClean="0">
                <a:solidFill>
                  <a:srgbClr val="000000"/>
                </a:solidFill>
                <a:latin typeface="Arial"/>
              </a:rPr>
              <a:t>Tbd</a:t>
            </a:r>
            <a:r>
              <a:rPr lang="en-GB" sz="1000" i="1" kern="0" dirty="0" smtClean="0">
                <a:solidFill>
                  <a:srgbClr val="000000"/>
                </a:solidFill>
                <a:latin typeface="Arial"/>
              </a:rPr>
              <a:t> -</a:t>
            </a:r>
          </a:p>
        </p:txBody>
      </p:sp>
      <p:pic>
        <p:nvPicPr>
          <p:cNvPr id="84" name="Picture 2" descr="http://n-auditor.com.ua/media/k2/items/cache/c87e82de0a8f0fd0f976b35b9e3684dc_XL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268" y="3887844"/>
            <a:ext cx="399599" cy="39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TextBox 84"/>
          <p:cNvSpPr txBox="1"/>
          <p:nvPr/>
        </p:nvSpPr>
        <p:spPr>
          <a:xfrm>
            <a:off x="2442447" y="3082941"/>
            <a:ext cx="145787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Dmytro Tarabakin</a:t>
            </a:r>
            <a:r>
              <a:rPr lang="en-GB" sz="1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kern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(Max </a:t>
            </a:r>
            <a:r>
              <a:rPr lang="en-GB" sz="1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Libanov</a:t>
            </a:r>
            <a:r>
              <a:rPr lang="en-GB" sz="1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51041" y="5480576"/>
            <a:ext cx="1188000" cy="8552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606060"/>
            </a:solidFill>
            <a:prstDash val="solid"/>
          </a:ln>
          <a:effectLst/>
        </p:spPr>
        <p:txBody>
          <a:bodyPr rtlCol="0" anchor="t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arial(Body)"/>
              </a:rPr>
              <a:t>Mindaugas </a:t>
            </a:r>
            <a:r>
              <a:rPr lang="en-US" sz="900" b="1" dirty="0" smtClean="0">
                <a:latin typeface="arial(Body)"/>
              </a:rPr>
              <a:t>Bakas</a:t>
            </a:r>
            <a:r>
              <a:rPr lang="en-US" sz="900" dirty="0" smtClean="0">
                <a:latin typeface="arial(Body)"/>
              </a:rPr>
              <a:t> (</a:t>
            </a:r>
            <a:r>
              <a:rPr lang="en-US" sz="900" dirty="0" err="1" smtClean="0">
                <a:latin typeface="arial(Body)"/>
              </a:rPr>
              <a:t>Yuriy</a:t>
            </a:r>
            <a:r>
              <a:rPr lang="en-US" sz="900" dirty="0" smtClean="0">
                <a:latin typeface="arial(Body)"/>
              </a:rPr>
              <a:t> </a:t>
            </a:r>
            <a:r>
              <a:rPr lang="en-US" sz="900" dirty="0" err="1" smtClean="0">
                <a:latin typeface="arial(Body)"/>
              </a:rPr>
              <a:t>Shapoval</a:t>
            </a:r>
            <a:r>
              <a:rPr lang="en-US" sz="900" dirty="0" smtClean="0">
                <a:latin typeface="arial(Body)"/>
              </a:rPr>
              <a:t>, </a:t>
            </a:r>
            <a:r>
              <a:rPr lang="en-US" sz="900" dirty="0">
                <a:latin typeface="arial(Body)"/>
              </a:rPr>
              <a:t>Iryna </a:t>
            </a:r>
            <a:r>
              <a:rPr lang="en-US" sz="900" dirty="0" err="1" smtClean="0">
                <a:latin typeface="arial(Body)"/>
              </a:rPr>
              <a:t>Gnatyuk</a:t>
            </a:r>
            <a:r>
              <a:rPr lang="en-US" sz="900" dirty="0" smtClean="0">
                <a:latin typeface="arial(Body)"/>
              </a:rPr>
              <a:t>,  </a:t>
            </a:r>
            <a:r>
              <a:rPr lang="en-US" sz="900" dirty="0">
                <a:latin typeface="arial(Body)"/>
              </a:rPr>
              <a:t>Andriy </a:t>
            </a:r>
            <a:r>
              <a:rPr lang="en-US" sz="900" dirty="0" err="1">
                <a:latin typeface="arial(Body)"/>
              </a:rPr>
              <a:t>Suprun</a:t>
            </a:r>
            <a:r>
              <a:rPr lang="en-US" sz="900" dirty="0">
                <a:latin typeface="arial(Body)"/>
              </a:rPr>
              <a:t>, </a:t>
            </a:r>
            <a:r>
              <a:rPr lang="en-US" sz="900" dirty="0" err="1">
                <a:latin typeface="arial(Body)"/>
              </a:rPr>
              <a:t>Mykola</a:t>
            </a:r>
            <a:r>
              <a:rPr lang="en-US" sz="900" dirty="0">
                <a:latin typeface="arial(Body)"/>
              </a:rPr>
              <a:t> </a:t>
            </a:r>
            <a:r>
              <a:rPr lang="en-US" sz="900" dirty="0" err="1" smtClean="0">
                <a:latin typeface="arial(Body)"/>
              </a:rPr>
              <a:t>Selekhman</a:t>
            </a:r>
            <a:r>
              <a:rPr lang="en-US" sz="900" dirty="0" smtClean="0">
                <a:latin typeface="arial(Body)"/>
              </a:rPr>
              <a:t>, </a:t>
            </a:r>
            <a:r>
              <a:rPr lang="en-US" sz="900" dirty="0" err="1">
                <a:latin typeface="arial(Body)"/>
              </a:rPr>
              <a:t>Alla</a:t>
            </a:r>
            <a:r>
              <a:rPr lang="en-US" sz="900" dirty="0">
                <a:latin typeface="arial(Body)"/>
              </a:rPr>
              <a:t> </a:t>
            </a:r>
            <a:r>
              <a:rPr lang="en-US" sz="900" dirty="0" err="1" smtClean="0">
                <a:latin typeface="arial(Body)"/>
              </a:rPr>
              <a:t>Papaika</a:t>
            </a:r>
            <a:r>
              <a:rPr lang="en-US" sz="900" dirty="0" smtClean="0">
                <a:latin typeface="arial(Body)"/>
              </a:rPr>
              <a:t>)</a:t>
            </a: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(Body)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931419" y="5480576"/>
            <a:ext cx="1188000" cy="8552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606060"/>
            </a:solidFill>
            <a:prstDash val="solid"/>
          </a:ln>
          <a:effectLst/>
        </p:spPr>
        <p:txBody>
          <a:bodyPr rtlCol="0" anchor="t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 err="1">
                <a:latin typeface="arial(Body)"/>
              </a:rPr>
              <a:t>Yuriy</a:t>
            </a:r>
            <a:r>
              <a:rPr lang="en-US" sz="900" b="1" dirty="0">
                <a:latin typeface="arial(Body)"/>
              </a:rPr>
              <a:t> </a:t>
            </a:r>
            <a:r>
              <a:rPr lang="en-US" sz="900" b="1" dirty="0" err="1">
                <a:latin typeface="arial(Body)"/>
              </a:rPr>
              <a:t>Shapoval</a:t>
            </a:r>
            <a:r>
              <a:rPr lang="en-US" sz="900" dirty="0">
                <a:latin typeface="arial(Body)"/>
              </a:rPr>
              <a:t> </a:t>
            </a:r>
            <a:r>
              <a:rPr lang="en-US" sz="900" dirty="0" smtClean="0">
                <a:latin typeface="arial(Body)"/>
              </a:rPr>
              <a:t>(Mindaugas </a:t>
            </a:r>
            <a:r>
              <a:rPr lang="en-US" sz="900" dirty="0">
                <a:latin typeface="arial(Body)"/>
              </a:rPr>
              <a:t>Bakas, Iryna </a:t>
            </a:r>
            <a:r>
              <a:rPr lang="en-US" sz="900" dirty="0" err="1" smtClean="0">
                <a:latin typeface="arial(Body)"/>
              </a:rPr>
              <a:t>Kurochkina</a:t>
            </a:r>
            <a:r>
              <a:rPr lang="en-US" sz="900" dirty="0" smtClean="0">
                <a:latin typeface="arial(Body)"/>
              </a:rPr>
              <a:t>, </a:t>
            </a:r>
            <a:r>
              <a:rPr lang="en-US" sz="900" dirty="0" err="1">
                <a:latin typeface="arial(Body)"/>
              </a:rPr>
              <a:t>Mykola</a:t>
            </a:r>
            <a:r>
              <a:rPr lang="en-US" sz="900" dirty="0">
                <a:latin typeface="arial(Body)"/>
              </a:rPr>
              <a:t> </a:t>
            </a:r>
            <a:r>
              <a:rPr lang="en-US" sz="900" dirty="0" err="1" smtClean="0">
                <a:latin typeface="arial(Body)"/>
              </a:rPr>
              <a:t>Selekhman</a:t>
            </a:r>
            <a:r>
              <a:rPr lang="en-US" sz="900" dirty="0" smtClean="0">
                <a:latin typeface="arial(Body)"/>
              </a:rPr>
              <a:t>)</a:t>
            </a: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(Body)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293699" y="5480576"/>
            <a:ext cx="1188000" cy="8552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606060"/>
            </a:solidFill>
            <a:prstDash val="solid"/>
          </a:ln>
          <a:effectLst/>
        </p:spPr>
        <p:txBody>
          <a:bodyPr rtlCol="0" anchor="t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arial(Body)"/>
              </a:rPr>
              <a:t>Mindaugas </a:t>
            </a:r>
            <a:r>
              <a:rPr lang="en-US" sz="900" b="1" dirty="0" smtClean="0">
                <a:latin typeface="arial(Body)"/>
              </a:rPr>
              <a:t>Bakas</a:t>
            </a:r>
            <a:r>
              <a:rPr lang="en-US" sz="900" dirty="0" smtClean="0">
                <a:latin typeface="arial(Body)"/>
              </a:rPr>
              <a:t> (Andriy </a:t>
            </a:r>
            <a:r>
              <a:rPr lang="en-US" sz="900" dirty="0" err="1">
                <a:latin typeface="arial(Body)"/>
              </a:rPr>
              <a:t>Suprun</a:t>
            </a:r>
            <a:r>
              <a:rPr lang="en-US" sz="900" dirty="0">
                <a:latin typeface="arial(Body)"/>
              </a:rPr>
              <a:t>, </a:t>
            </a:r>
            <a:r>
              <a:rPr lang="en-US" sz="900" dirty="0" err="1">
                <a:latin typeface="arial(Body)"/>
              </a:rPr>
              <a:t>Yuriy</a:t>
            </a:r>
            <a:r>
              <a:rPr lang="en-US" sz="900" dirty="0">
                <a:latin typeface="arial(Body)"/>
              </a:rPr>
              <a:t> </a:t>
            </a:r>
            <a:r>
              <a:rPr lang="en-US" sz="900" dirty="0" err="1">
                <a:latin typeface="arial(Body)"/>
              </a:rPr>
              <a:t>Shapoval</a:t>
            </a:r>
            <a:r>
              <a:rPr lang="en-US" sz="900" dirty="0">
                <a:latin typeface="arial(Body)"/>
              </a:rPr>
              <a:t>, Iryna </a:t>
            </a:r>
            <a:r>
              <a:rPr lang="en-US" sz="900" dirty="0" err="1">
                <a:latin typeface="arial(Body)"/>
              </a:rPr>
              <a:t>Gnatyuk</a:t>
            </a:r>
            <a:r>
              <a:rPr lang="en-US" sz="900" dirty="0">
                <a:latin typeface="arial(Body)"/>
              </a:rPr>
              <a:t>, Iryna </a:t>
            </a:r>
            <a:r>
              <a:rPr lang="en-US" sz="900" dirty="0" err="1" smtClean="0">
                <a:latin typeface="arial(Body)"/>
              </a:rPr>
              <a:t>Omelchenko</a:t>
            </a:r>
            <a:r>
              <a:rPr lang="en-US" sz="900" dirty="0" smtClean="0">
                <a:latin typeface="arial(Body)"/>
              </a:rPr>
              <a:t>) </a:t>
            </a: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(Body)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88664" y="6422453"/>
            <a:ext cx="147580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Set-up = </a:t>
            </a:r>
            <a:r>
              <a:rPr lang="en-GB" sz="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lang="en-GB" sz="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(Team)</a:t>
            </a:r>
          </a:p>
        </p:txBody>
      </p:sp>
    </p:spTree>
    <p:extLst>
      <p:ext uri="{BB962C8B-B14F-4D97-AF65-F5344CB8AC3E}">
        <p14:creationId xmlns:p14="http://schemas.microsoft.com/office/powerpoint/2010/main" val="371403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2376</Words>
  <Application>Microsoft Office PowerPoint</Application>
  <PresentationFormat>Экран (4:3)</PresentationFormat>
  <Paragraphs>558</Paragraphs>
  <Slides>24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Office Theme</vt:lpstr>
      <vt:lpstr>think-cell Slide</vt:lpstr>
      <vt:lpstr>Презентация PowerPoint</vt:lpstr>
      <vt:lpstr>Objectives of today’s meeting</vt:lpstr>
      <vt:lpstr>Презентация PowerPoint</vt:lpstr>
      <vt:lpstr>Oliver Wyman recommends to follow a clean-slate approach for the clearing layer implementation</vt:lpstr>
      <vt:lpstr>Funding of the transformation and long term development should be provided by a revised ownership structure with strategic interests</vt:lpstr>
      <vt:lpstr>Презентация PowerPoint</vt:lpstr>
      <vt:lpstr>For the transformation program, four major work blocks were identified </vt:lpstr>
      <vt:lpstr>Overall transformation is expected to take 18-21 months with a  go-live of the new post trade set-up in 01/2019</vt:lpstr>
      <vt:lpstr>A Transformation Board should be introduced to maintain oversight, and coordinate with the program lead who drives the overall progress</vt:lpstr>
      <vt:lpstr>Презентация PowerPoint</vt:lpstr>
      <vt:lpstr>Block A: Post trade corporate finance, governance &amp; organisation (1/2) Detailed timeline</vt:lpstr>
      <vt:lpstr>Post trade corporate finance, governance &amp; organisation (2/2) Key activities, dependencies and risks</vt:lpstr>
      <vt:lpstr>Comments to block A</vt:lpstr>
      <vt:lpstr>Light CCP operating model implementation (1/3) Detailed timeline</vt:lpstr>
      <vt:lpstr>Light CCP operating model implementation (2/3) Key activities, dependencies and risks</vt:lpstr>
      <vt:lpstr>Light CCP operating model implementation (3/3) Key activities, dependencies and risks</vt:lpstr>
      <vt:lpstr>Integrated CSD operating model implementation (1/3) Detailed timeline</vt:lpstr>
      <vt:lpstr>Integrated CSD operating model implementation (2/3) Key activities, dependencies and risks</vt:lpstr>
      <vt:lpstr>Integrated CSD operating model implementation (3/3) Key activities, dependencies and risks</vt:lpstr>
      <vt:lpstr>Comments to Block C</vt:lpstr>
      <vt:lpstr>Implementation support (1/2) Detailed timeline</vt:lpstr>
      <vt:lpstr>Implementation support (2/2) Key activities, dependencies and risks</vt:lpstr>
      <vt:lpstr>Презентация PowerPoint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Rinke, Thomas</dc:creator>
  <cp:lastModifiedBy>Гуржий Наталья Анатольевна</cp:lastModifiedBy>
  <cp:revision>82</cp:revision>
  <dcterms:created xsi:type="dcterms:W3CDTF">2006-08-16T00:00:00Z</dcterms:created>
  <dcterms:modified xsi:type="dcterms:W3CDTF">2017-06-07T11:04:50Z</dcterms:modified>
</cp:coreProperties>
</file>